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21" r:id="rId6"/>
    <p:sldId id="311" r:id="rId7"/>
    <p:sldId id="314" r:id="rId8"/>
    <p:sldId id="312" r:id="rId9"/>
    <p:sldId id="315" r:id="rId10"/>
    <p:sldId id="322" r:id="rId11"/>
    <p:sldId id="324" r:id="rId12"/>
    <p:sldId id="323" r:id="rId13"/>
    <p:sldId id="325" r:id="rId14"/>
    <p:sldId id="326" r:id="rId15"/>
    <p:sldId id="327" r:id="rId16"/>
    <p:sldId id="328" r:id="rId17"/>
    <p:sldId id="316" r:id="rId18"/>
    <p:sldId id="319" r:id="rId19"/>
    <p:sldId id="318" r:id="rId20"/>
    <p:sldId id="317" r:id="rId21"/>
    <p:sldId id="31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5/11/2024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5/11/2024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5/11/2024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5/11/2024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5/11/2024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5/11/2024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5/11/2024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5/11/2024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5/11/2024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5/11/2024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124" name="Picture 4" descr="AI Generated QR codes with ControlNet, HuggingFace and Google Colab | by  Sami Maameri | Medium">
            <a:extLst>
              <a:ext uri="{FF2B5EF4-FFF2-40B4-BE49-F238E27FC236}">
                <a16:creationId xmlns:a16="http://schemas.microsoft.com/office/drawing/2014/main" id="{87D4BD6E-9F09-E244-8E96-FF4991BAD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8" r="15859"/>
          <a:stretch/>
        </p:blipFill>
        <p:spPr bwMode="auto">
          <a:xfrm>
            <a:off x="7354102" y="0"/>
            <a:ext cx="483789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Head with gears with solid fill">
            <a:extLst>
              <a:ext uri="{FF2B5EF4-FFF2-40B4-BE49-F238E27FC236}">
                <a16:creationId xmlns:a16="http://schemas.microsoft.com/office/drawing/2014/main" id="{F756785E-D551-3489-47B0-2DDDE42EBD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1710" y="1623759"/>
            <a:ext cx="1155291" cy="1155291"/>
          </a:xfrm>
          <a:prstGeom prst="rect">
            <a:avLst/>
          </a:prstGeom>
        </p:spPr>
      </p:pic>
      <p:sp>
        <p:nvSpPr>
          <p:cNvPr id="6" name="TextBox 5">
            <a:extLst>
              <a:ext uri="{FF2B5EF4-FFF2-40B4-BE49-F238E27FC236}">
                <a16:creationId xmlns:a16="http://schemas.microsoft.com/office/drawing/2014/main" id="{E24FC08A-5C7F-4919-81B6-FBB24E3DB31F}"/>
              </a:ext>
            </a:extLst>
          </p:cNvPr>
          <p:cNvSpPr txBox="1"/>
          <p:nvPr/>
        </p:nvSpPr>
        <p:spPr>
          <a:xfrm>
            <a:off x="-619009" y="1874728"/>
            <a:ext cx="8819111" cy="3108543"/>
          </a:xfrm>
          <a:prstGeom prst="rect">
            <a:avLst/>
          </a:prstGeom>
          <a:noFill/>
        </p:spPr>
        <p:txBody>
          <a:bodyPr wrap="square">
            <a:spAutoFit/>
          </a:bodyPr>
          <a:lstStyle/>
          <a:p>
            <a:pPr algn="ctr" rtl="0">
              <a:spcBef>
                <a:spcPts val="0"/>
              </a:spcBef>
              <a:spcAft>
                <a:spcPts val="0"/>
              </a:spcAft>
            </a:pPr>
            <a:r>
              <a:rPr lang="en-US" sz="6000" b="1" i="0" u="none" strike="noStrike" dirty="0">
                <a:solidFill>
                  <a:srgbClr val="FF0000"/>
                </a:solidFill>
                <a:effectLst/>
                <a:latin typeface="Agency FB" panose="020B0503020202020204" pitchFamily="34" charset="0"/>
              </a:rPr>
              <a:t>TNSDC</a:t>
            </a:r>
            <a:r>
              <a:rPr lang="en-US" sz="4400" b="1" i="0" u="none" strike="noStrike" dirty="0">
                <a:solidFill>
                  <a:srgbClr val="000000"/>
                </a:solidFill>
                <a:effectLst/>
                <a:latin typeface="Agency FB" panose="020B0503020202020204" pitchFamily="34" charset="0"/>
              </a:rPr>
              <a:t> </a:t>
            </a:r>
          </a:p>
          <a:p>
            <a:pPr algn="ctr" rtl="0">
              <a:spcBef>
                <a:spcPts val="0"/>
              </a:spcBef>
              <a:spcAft>
                <a:spcPts val="0"/>
              </a:spcAft>
            </a:pPr>
            <a:r>
              <a:rPr lang="en-US" sz="4400" b="1" i="0" u="none" strike="noStrike" dirty="0">
                <a:solidFill>
                  <a:schemeClr val="accent5"/>
                </a:solidFill>
                <a:effectLst/>
                <a:latin typeface="Agency FB" panose="020B0503020202020204" pitchFamily="34" charset="0"/>
              </a:rPr>
              <a:t>GEN</a:t>
            </a:r>
            <a:r>
              <a:rPr lang="en-US" sz="4400" b="1" i="0" u="none" strike="noStrike" dirty="0">
                <a:solidFill>
                  <a:srgbClr val="000000"/>
                </a:solidFill>
                <a:effectLst/>
                <a:latin typeface="Agency FB" panose="020B0503020202020204" pitchFamily="34" charset="0"/>
              </a:rPr>
              <a:t>ERATIVE </a:t>
            </a:r>
            <a:r>
              <a:rPr lang="en-US" sz="4400" b="1" i="0" u="none" strike="noStrike" dirty="0">
                <a:solidFill>
                  <a:schemeClr val="accent5"/>
                </a:solidFill>
                <a:effectLst/>
                <a:latin typeface="Agency FB" panose="020B0503020202020204" pitchFamily="34" charset="0"/>
              </a:rPr>
              <a:t>AI</a:t>
            </a:r>
            <a:r>
              <a:rPr lang="en-US" sz="4400" b="1" i="0" u="none" strike="noStrike" dirty="0">
                <a:solidFill>
                  <a:srgbClr val="000000"/>
                </a:solidFill>
                <a:effectLst/>
                <a:latin typeface="Agency FB" panose="020B0503020202020204" pitchFamily="34" charset="0"/>
              </a:rPr>
              <a:t> FOR ENGINEERING </a:t>
            </a:r>
            <a:r>
              <a:rPr lang="en-US" sz="4400" dirty="0">
                <a:latin typeface="Agency FB" panose="020B0503020202020204" pitchFamily="34" charset="0"/>
              </a:rPr>
              <a:t>  </a:t>
            </a:r>
          </a:p>
          <a:p>
            <a:pPr algn="ctr" rtl="0">
              <a:spcBef>
                <a:spcPts val="0"/>
              </a:spcBef>
              <a:spcAft>
                <a:spcPts val="0"/>
              </a:spcAft>
            </a:pPr>
            <a:r>
              <a:rPr lang="en-US" sz="4400" b="1" i="0" u="none" strike="noStrike" dirty="0">
                <a:solidFill>
                  <a:srgbClr val="000000"/>
                </a:solidFill>
                <a:effectLst/>
                <a:latin typeface="Agency FB" panose="020B0503020202020204" pitchFamily="34" charset="0"/>
              </a:rPr>
              <a:t>FINAL PROJECT </a:t>
            </a:r>
            <a:endParaRPr lang="en-US" sz="4400" b="0" dirty="0">
              <a:effectLst/>
              <a:latin typeface="Agency FB" panose="020B0503020202020204" pitchFamily="34" charset="0"/>
            </a:endParaRPr>
          </a:p>
          <a:p>
            <a:br>
              <a:rPr lang="en-US" sz="2400" b="0" dirty="0">
                <a:effectLst/>
              </a:rPr>
            </a:br>
            <a:endParaRPr lang="en-IN" sz="2400" dirty="0"/>
          </a:p>
        </p:txBody>
      </p:sp>
      <p:sp>
        <p:nvSpPr>
          <p:cNvPr id="8" name="TextBox 7">
            <a:extLst>
              <a:ext uri="{FF2B5EF4-FFF2-40B4-BE49-F238E27FC236}">
                <a16:creationId xmlns:a16="http://schemas.microsoft.com/office/drawing/2014/main" id="{B1F582BA-1206-B3AC-1944-79FC5146C571}"/>
              </a:ext>
            </a:extLst>
          </p:cNvPr>
          <p:cNvSpPr txBox="1"/>
          <p:nvPr/>
        </p:nvSpPr>
        <p:spPr>
          <a:xfrm>
            <a:off x="2202741" y="4734340"/>
            <a:ext cx="3175609" cy="2123658"/>
          </a:xfrm>
          <a:prstGeom prst="rect">
            <a:avLst/>
          </a:prstGeom>
          <a:noFill/>
        </p:spPr>
        <p:txBody>
          <a:bodyPr wrap="square">
            <a:spAutoFit/>
          </a:bodyPr>
          <a:lstStyle/>
          <a:p>
            <a:pPr algn="ctr" rtl="0">
              <a:spcBef>
                <a:spcPts val="0"/>
              </a:spcBef>
              <a:spcAft>
                <a:spcPts val="0"/>
              </a:spcAft>
            </a:pPr>
            <a:r>
              <a:rPr lang="en-US" sz="3600" b="1" i="0" u="none" strike="noStrike" dirty="0">
                <a:solidFill>
                  <a:schemeClr val="accent5"/>
                </a:solidFill>
                <a:effectLst/>
                <a:latin typeface="Agency FB" panose="020B0503020202020204" pitchFamily="34" charset="0"/>
              </a:rPr>
              <a:t>SUBMITTED BY:  </a:t>
            </a:r>
            <a:endParaRPr lang="en-US" sz="3600" b="0" dirty="0">
              <a:solidFill>
                <a:schemeClr val="accent5"/>
              </a:solidFill>
              <a:effectLst/>
              <a:latin typeface="Agency FB" panose="020B0503020202020204" pitchFamily="34" charset="0"/>
            </a:endParaRPr>
          </a:p>
          <a:p>
            <a:pPr algn="ctr" rtl="0">
              <a:spcBef>
                <a:spcPts val="0"/>
              </a:spcBef>
              <a:spcAft>
                <a:spcPts val="0"/>
              </a:spcAft>
            </a:pPr>
            <a:r>
              <a:rPr lang="en-US" sz="2400" b="1" i="0" u="none" strike="noStrike" dirty="0">
                <a:solidFill>
                  <a:srgbClr val="000000"/>
                </a:solidFill>
                <a:effectLst/>
                <a:latin typeface="Agency FB" panose="020B0503020202020204" pitchFamily="34" charset="0"/>
              </a:rPr>
              <a:t>SELVAKUMAR P</a:t>
            </a:r>
            <a:endParaRPr lang="en-US" sz="2400" b="0" dirty="0">
              <a:effectLst/>
              <a:latin typeface="Agency FB" panose="020B0503020202020204" pitchFamily="34" charset="0"/>
            </a:endParaRPr>
          </a:p>
          <a:p>
            <a:pPr algn="ctr" rtl="0">
              <a:spcBef>
                <a:spcPts val="0"/>
              </a:spcBef>
              <a:spcAft>
                <a:spcPts val="0"/>
              </a:spcAft>
            </a:pPr>
            <a:r>
              <a:rPr lang="en-US" sz="2400" b="1" i="0" u="none" strike="noStrike" dirty="0">
                <a:solidFill>
                  <a:srgbClr val="000000"/>
                </a:solidFill>
                <a:effectLst/>
                <a:latin typeface="Agency FB" panose="020B0503020202020204" pitchFamily="34" charset="0"/>
              </a:rPr>
              <a:t>(311521104052</a:t>
            </a:r>
            <a:r>
              <a:rPr lang="en-US" sz="2400" b="1" i="0" u="none" strike="noStrike" dirty="0">
                <a:solidFill>
                  <a:srgbClr val="000000"/>
                </a:solidFill>
                <a:effectLst/>
                <a:latin typeface="Times New Roman" panose="02020603050405020304" pitchFamily="18" charset="0"/>
              </a:rPr>
              <a:t>)</a:t>
            </a:r>
            <a:endParaRPr lang="en-US" sz="2400" b="0" dirty="0">
              <a:effectLst/>
            </a:endParaRPr>
          </a:p>
          <a:p>
            <a:br>
              <a:rPr lang="en-US" sz="2400" dirty="0"/>
            </a:br>
            <a:endParaRPr lang="en-IN" sz="2400" dirty="0"/>
          </a:p>
        </p:txBody>
      </p:sp>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0E44BF-7A93-6439-B57F-24E3A20DA359}"/>
              </a:ext>
            </a:extLst>
          </p:cNvPr>
          <p:cNvSpPr txBox="1"/>
          <p:nvPr/>
        </p:nvSpPr>
        <p:spPr>
          <a:xfrm>
            <a:off x="5147187" y="405270"/>
            <a:ext cx="6292645" cy="830997"/>
          </a:xfrm>
          <a:prstGeom prst="rect">
            <a:avLst/>
          </a:prstGeom>
          <a:noFill/>
        </p:spPr>
        <p:txBody>
          <a:bodyPr wrap="square">
            <a:spAutoFit/>
          </a:bodyPr>
          <a:lstStyle/>
          <a:p>
            <a:r>
              <a:rPr lang="en-IN" sz="4800" b="1" dirty="0">
                <a:latin typeface="+mj-lt"/>
              </a:rPr>
              <a:t>Value Proposition</a:t>
            </a:r>
          </a:p>
        </p:txBody>
      </p:sp>
      <p:sp>
        <p:nvSpPr>
          <p:cNvPr id="9" name="TextBox 8">
            <a:extLst>
              <a:ext uri="{FF2B5EF4-FFF2-40B4-BE49-F238E27FC236}">
                <a16:creationId xmlns:a16="http://schemas.microsoft.com/office/drawing/2014/main" id="{84772D8A-AFE0-9C6B-ECE4-49C6C608B7F9}"/>
              </a:ext>
            </a:extLst>
          </p:cNvPr>
          <p:cNvSpPr txBox="1"/>
          <p:nvPr/>
        </p:nvSpPr>
        <p:spPr>
          <a:xfrm>
            <a:off x="5245509" y="1306952"/>
            <a:ext cx="6096000" cy="4524315"/>
          </a:xfrm>
          <a:prstGeom prst="rect">
            <a:avLst/>
          </a:prstGeom>
          <a:noFill/>
        </p:spPr>
        <p:txBody>
          <a:bodyPr wrap="square">
            <a:spAutoFit/>
          </a:bodyPr>
          <a:lstStyle/>
          <a:p>
            <a:endParaRPr lang="en-US" dirty="0">
              <a:latin typeface="Agency FB" panose="020B0503020202020204" pitchFamily="34" charset="0"/>
            </a:endParaRPr>
          </a:p>
          <a:p>
            <a:r>
              <a:rPr lang="en-US" b="1" dirty="0">
                <a:solidFill>
                  <a:srgbClr val="FF3399"/>
                </a:solidFill>
                <a:latin typeface="Agency FB" panose="020B0503020202020204" pitchFamily="34" charset="0"/>
              </a:rPr>
              <a:t>Enhanced Customization: </a:t>
            </a:r>
            <a:r>
              <a:rPr lang="en-US" dirty="0">
                <a:latin typeface="Agency FB" panose="020B0503020202020204" pitchFamily="34" charset="0"/>
              </a:rPr>
              <a:t>Empowering users to customize QR codes to match specific branding and design preferences.</a:t>
            </a:r>
          </a:p>
          <a:p>
            <a:endParaRPr lang="en-US" dirty="0">
              <a:latin typeface="Agency FB" panose="020B0503020202020204" pitchFamily="34" charset="0"/>
            </a:endParaRPr>
          </a:p>
          <a:p>
            <a:r>
              <a:rPr lang="en-US" b="1" dirty="0">
                <a:solidFill>
                  <a:srgbClr val="FF3399"/>
                </a:solidFill>
                <a:latin typeface="Agency FB" panose="020B0503020202020204" pitchFamily="34" charset="0"/>
              </a:rPr>
              <a:t>Artistic Integration: </a:t>
            </a:r>
            <a:r>
              <a:rPr lang="en-US" dirty="0">
                <a:latin typeface="Agency FB" panose="020B0503020202020204" pitchFamily="34" charset="0"/>
              </a:rPr>
              <a:t>Seamlessly blending AI-driven artistry with QR code functionality to create visually stunning codes.</a:t>
            </a:r>
          </a:p>
          <a:p>
            <a:endParaRPr lang="en-US" dirty="0">
              <a:latin typeface="Agency FB" panose="020B0503020202020204" pitchFamily="34" charset="0"/>
            </a:endParaRPr>
          </a:p>
          <a:p>
            <a:r>
              <a:rPr lang="en-US" b="1" dirty="0">
                <a:solidFill>
                  <a:srgbClr val="FF3399"/>
                </a:solidFill>
                <a:latin typeface="Agency FB" panose="020B0503020202020204" pitchFamily="34" charset="0"/>
              </a:rPr>
              <a:t>Increased Engagement: </a:t>
            </a:r>
            <a:r>
              <a:rPr lang="en-US" dirty="0">
                <a:latin typeface="Agency FB" panose="020B0503020202020204" pitchFamily="34" charset="0"/>
              </a:rPr>
              <a:t>Capturing audience attention and enhancing brand engagement through visually appealing QR codes.</a:t>
            </a:r>
          </a:p>
          <a:p>
            <a:endParaRPr lang="en-US" dirty="0">
              <a:latin typeface="Agency FB" panose="020B0503020202020204" pitchFamily="34" charset="0"/>
            </a:endParaRPr>
          </a:p>
          <a:p>
            <a:r>
              <a:rPr lang="en-US" b="1" dirty="0">
                <a:solidFill>
                  <a:srgbClr val="FF3399"/>
                </a:solidFill>
                <a:latin typeface="Agency FB" panose="020B0503020202020204" pitchFamily="34" charset="0"/>
              </a:rPr>
              <a:t>Ease of Use: </a:t>
            </a:r>
            <a:r>
              <a:rPr lang="en-US" dirty="0">
                <a:latin typeface="Agency FB" panose="020B0503020202020204" pitchFamily="34" charset="0"/>
              </a:rPr>
              <a:t>Providing a user-friendly interface that simplifies the process of generating and customizing QR codes.</a:t>
            </a:r>
          </a:p>
          <a:p>
            <a:endParaRPr lang="en-US" dirty="0">
              <a:latin typeface="Agency FB" panose="020B0503020202020204" pitchFamily="34" charset="0"/>
            </a:endParaRPr>
          </a:p>
          <a:p>
            <a:r>
              <a:rPr lang="en-US" dirty="0">
                <a:latin typeface="Agency FB" panose="020B0503020202020204" pitchFamily="34" charset="0"/>
              </a:rPr>
              <a:t>Our solution aims to deliver a unique value proposition by offering a perfect blend of technology and creativity, enabling users to leverage QR codes as powerful visual assets in their marketing and communication strategies.</a:t>
            </a:r>
            <a:endParaRPr lang="en-IN" dirty="0">
              <a:latin typeface="Agency FB" panose="020B0503020202020204" pitchFamily="34" charset="0"/>
            </a:endParaRPr>
          </a:p>
        </p:txBody>
      </p:sp>
      <p:pic>
        <p:nvPicPr>
          <p:cNvPr id="11" name="Picture 10">
            <a:extLst>
              <a:ext uri="{FF2B5EF4-FFF2-40B4-BE49-F238E27FC236}">
                <a16:creationId xmlns:a16="http://schemas.microsoft.com/office/drawing/2014/main" id="{7F14ED29-AA7F-CAEA-01ED-3B35DD5C423E}"/>
              </a:ext>
            </a:extLst>
          </p:cNvPr>
          <p:cNvPicPr>
            <a:picLocks noChangeAspect="1"/>
          </p:cNvPicPr>
          <p:nvPr/>
        </p:nvPicPr>
        <p:blipFill>
          <a:blip r:embed="rId2"/>
          <a:stretch>
            <a:fillRect/>
          </a:stretch>
        </p:blipFill>
        <p:spPr>
          <a:xfrm>
            <a:off x="573686" y="1112614"/>
            <a:ext cx="1608726" cy="1624498"/>
          </a:xfrm>
          <a:prstGeom prst="rect">
            <a:avLst/>
          </a:prstGeom>
        </p:spPr>
      </p:pic>
      <p:pic>
        <p:nvPicPr>
          <p:cNvPr id="13" name="Picture 12">
            <a:extLst>
              <a:ext uri="{FF2B5EF4-FFF2-40B4-BE49-F238E27FC236}">
                <a16:creationId xmlns:a16="http://schemas.microsoft.com/office/drawing/2014/main" id="{E365EFFE-0A6C-5A46-89B6-D757982FD855}"/>
              </a:ext>
            </a:extLst>
          </p:cNvPr>
          <p:cNvPicPr>
            <a:picLocks noChangeAspect="1"/>
          </p:cNvPicPr>
          <p:nvPr/>
        </p:nvPicPr>
        <p:blipFill>
          <a:blip r:embed="rId3"/>
          <a:stretch>
            <a:fillRect/>
          </a:stretch>
        </p:blipFill>
        <p:spPr>
          <a:xfrm>
            <a:off x="2816192" y="1112614"/>
            <a:ext cx="1608726" cy="1618026"/>
          </a:xfrm>
          <a:prstGeom prst="rect">
            <a:avLst/>
          </a:prstGeom>
        </p:spPr>
      </p:pic>
      <p:pic>
        <p:nvPicPr>
          <p:cNvPr id="15" name="Picture 14">
            <a:extLst>
              <a:ext uri="{FF2B5EF4-FFF2-40B4-BE49-F238E27FC236}">
                <a16:creationId xmlns:a16="http://schemas.microsoft.com/office/drawing/2014/main" id="{2235942E-0379-4AA6-387A-BDEE31AA643B}"/>
              </a:ext>
            </a:extLst>
          </p:cNvPr>
          <p:cNvPicPr>
            <a:picLocks noChangeAspect="1"/>
          </p:cNvPicPr>
          <p:nvPr/>
        </p:nvPicPr>
        <p:blipFill>
          <a:blip r:embed="rId4"/>
          <a:stretch>
            <a:fillRect/>
          </a:stretch>
        </p:blipFill>
        <p:spPr>
          <a:xfrm>
            <a:off x="573686" y="2928313"/>
            <a:ext cx="2267836" cy="2518758"/>
          </a:xfrm>
          <a:prstGeom prst="rect">
            <a:avLst/>
          </a:prstGeom>
        </p:spPr>
      </p:pic>
      <p:pic>
        <p:nvPicPr>
          <p:cNvPr id="17" name="Picture 16">
            <a:extLst>
              <a:ext uri="{FF2B5EF4-FFF2-40B4-BE49-F238E27FC236}">
                <a16:creationId xmlns:a16="http://schemas.microsoft.com/office/drawing/2014/main" id="{E4BC012E-5150-6F6E-A46D-8934A899F691}"/>
              </a:ext>
            </a:extLst>
          </p:cNvPr>
          <p:cNvPicPr>
            <a:picLocks noChangeAspect="1"/>
          </p:cNvPicPr>
          <p:nvPr/>
        </p:nvPicPr>
        <p:blipFill>
          <a:blip r:embed="rId5"/>
          <a:stretch>
            <a:fillRect/>
          </a:stretch>
        </p:blipFill>
        <p:spPr>
          <a:xfrm>
            <a:off x="2987950" y="3829045"/>
            <a:ext cx="1461854" cy="1618026"/>
          </a:xfrm>
          <a:prstGeom prst="rect">
            <a:avLst/>
          </a:prstGeom>
        </p:spPr>
      </p:pic>
    </p:spTree>
    <p:extLst>
      <p:ext uri="{BB962C8B-B14F-4D97-AF65-F5344CB8AC3E}">
        <p14:creationId xmlns:p14="http://schemas.microsoft.com/office/powerpoint/2010/main" val="3913200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90E0C2-35F4-E106-7C7C-C0964D8CB03C}"/>
              </a:ext>
            </a:extLst>
          </p:cNvPr>
          <p:cNvSpPr txBox="1"/>
          <p:nvPr/>
        </p:nvSpPr>
        <p:spPr>
          <a:xfrm>
            <a:off x="1032388" y="2196064"/>
            <a:ext cx="3411793" cy="1384995"/>
          </a:xfrm>
          <a:prstGeom prst="rect">
            <a:avLst/>
          </a:prstGeom>
          <a:noFill/>
        </p:spPr>
        <p:txBody>
          <a:bodyPr wrap="square">
            <a:spAutoFit/>
          </a:bodyPr>
          <a:lstStyle/>
          <a:p>
            <a:pPr marL="285750" indent="-285750">
              <a:buFont typeface="Arial" panose="020B0604020202020204" pitchFamily="34" charset="0"/>
              <a:buChar char="•"/>
            </a:pPr>
            <a:r>
              <a:rPr lang="en-IN" sz="2800" dirty="0">
                <a:latin typeface="Agency FB" panose="020B0503020202020204" pitchFamily="34" charset="0"/>
              </a:rPr>
              <a:t>Deep Learning Models</a:t>
            </a:r>
          </a:p>
          <a:p>
            <a:pPr marL="285750" indent="-285750">
              <a:buFont typeface="Arial" panose="020B0604020202020204" pitchFamily="34" charset="0"/>
              <a:buChar char="•"/>
            </a:pPr>
            <a:r>
              <a:rPr lang="en-IN" sz="2800" dirty="0">
                <a:latin typeface="Agency FB" panose="020B0503020202020204" pitchFamily="34" charset="0"/>
              </a:rPr>
              <a:t>Neural Style Transfer</a:t>
            </a:r>
          </a:p>
          <a:p>
            <a:pPr marL="285750" indent="-285750">
              <a:buFont typeface="Arial" panose="020B0604020202020204" pitchFamily="34" charset="0"/>
              <a:buChar char="•"/>
            </a:pPr>
            <a:r>
              <a:rPr lang="en-IN" sz="2800" dirty="0">
                <a:latin typeface="Agency FB" panose="020B0503020202020204" pitchFamily="34" charset="0"/>
              </a:rPr>
              <a:t>Customization Tools</a:t>
            </a:r>
          </a:p>
        </p:txBody>
      </p:sp>
      <p:sp>
        <p:nvSpPr>
          <p:cNvPr id="9" name="TextBox 8">
            <a:extLst>
              <a:ext uri="{FF2B5EF4-FFF2-40B4-BE49-F238E27FC236}">
                <a16:creationId xmlns:a16="http://schemas.microsoft.com/office/drawing/2014/main" id="{E1351989-FB03-8864-60C5-E62D9992A2D3}"/>
              </a:ext>
            </a:extLst>
          </p:cNvPr>
          <p:cNvSpPr txBox="1"/>
          <p:nvPr/>
        </p:nvSpPr>
        <p:spPr>
          <a:xfrm>
            <a:off x="1160207" y="947441"/>
            <a:ext cx="2674373" cy="707886"/>
          </a:xfrm>
          <a:prstGeom prst="rect">
            <a:avLst/>
          </a:prstGeom>
          <a:noFill/>
        </p:spPr>
        <p:txBody>
          <a:bodyPr wrap="square">
            <a:spAutoFit/>
          </a:bodyPr>
          <a:lstStyle/>
          <a:p>
            <a:r>
              <a:rPr lang="en-IN" sz="4000" b="1" dirty="0">
                <a:latin typeface="+mj-lt"/>
              </a:rPr>
              <a:t>Solution</a:t>
            </a:r>
          </a:p>
        </p:txBody>
      </p:sp>
      <p:sp>
        <p:nvSpPr>
          <p:cNvPr id="13" name="TextBox 12">
            <a:extLst>
              <a:ext uri="{FF2B5EF4-FFF2-40B4-BE49-F238E27FC236}">
                <a16:creationId xmlns:a16="http://schemas.microsoft.com/office/drawing/2014/main" id="{24303C18-F244-CDAC-D9A7-AB65B7534AA5}"/>
              </a:ext>
            </a:extLst>
          </p:cNvPr>
          <p:cNvSpPr txBox="1"/>
          <p:nvPr/>
        </p:nvSpPr>
        <p:spPr>
          <a:xfrm>
            <a:off x="5466735" y="921518"/>
            <a:ext cx="6096000" cy="707886"/>
          </a:xfrm>
          <a:prstGeom prst="rect">
            <a:avLst/>
          </a:prstGeom>
          <a:noFill/>
        </p:spPr>
        <p:txBody>
          <a:bodyPr wrap="square">
            <a:spAutoFit/>
          </a:bodyPr>
          <a:lstStyle/>
          <a:p>
            <a:r>
              <a:rPr lang="en-IN" sz="4000" b="1" dirty="0">
                <a:latin typeface="+mj-lt"/>
              </a:rPr>
              <a:t>Modelling</a:t>
            </a:r>
          </a:p>
        </p:txBody>
      </p:sp>
      <p:sp>
        <p:nvSpPr>
          <p:cNvPr id="17" name="TextBox 16">
            <a:extLst>
              <a:ext uri="{FF2B5EF4-FFF2-40B4-BE49-F238E27FC236}">
                <a16:creationId xmlns:a16="http://schemas.microsoft.com/office/drawing/2014/main" id="{A91141CD-58E4-4210-F68A-DB817455E10D}"/>
              </a:ext>
            </a:extLst>
          </p:cNvPr>
          <p:cNvSpPr txBox="1"/>
          <p:nvPr/>
        </p:nvSpPr>
        <p:spPr>
          <a:xfrm>
            <a:off x="5466735" y="1983347"/>
            <a:ext cx="5604389" cy="3416320"/>
          </a:xfrm>
          <a:prstGeom prst="rect">
            <a:avLst/>
          </a:prstGeom>
          <a:noFill/>
        </p:spPr>
        <p:txBody>
          <a:bodyPr wrap="square">
            <a:spAutoFit/>
          </a:bodyPr>
          <a:lstStyle/>
          <a:p>
            <a:r>
              <a:rPr lang="en-IN" dirty="0">
                <a:latin typeface="Agency FB" panose="020B0503020202020204" pitchFamily="34" charset="0"/>
              </a:rPr>
              <a:t>The modelling phase of our project involves:</a:t>
            </a:r>
          </a:p>
          <a:p>
            <a:endParaRPr lang="en-IN" dirty="0">
              <a:latin typeface="Agency FB" panose="020B0503020202020204" pitchFamily="34" charset="0"/>
            </a:endParaRPr>
          </a:p>
          <a:p>
            <a:pPr marL="285750" indent="-285750">
              <a:buFont typeface="Arial" panose="020B0604020202020204" pitchFamily="34" charset="0"/>
              <a:buChar char="•"/>
            </a:pPr>
            <a:r>
              <a:rPr lang="en-IN" b="1" dirty="0">
                <a:solidFill>
                  <a:schemeClr val="accent1"/>
                </a:solidFill>
                <a:latin typeface="Agency FB" panose="020B0503020202020204" pitchFamily="34" charset="0"/>
              </a:rPr>
              <a:t>Utilizing VGG19</a:t>
            </a:r>
            <a:r>
              <a:rPr lang="en-IN" b="1" dirty="0">
                <a:latin typeface="Agency FB" panose="020B0503020202020204" pitchFamily="34" charset="0"/>
              </a:rPr>
              <a:t>: </a:t>
            </a:r>
            <a:r>
              <a:rPr lang="en-IN" dirty="0">
                <a:latin typeface="Agency FB" panose="020B0503020202020204" pitchFamily="34" charset="0"/>
              </a:rPr>
              <a:t>Employing VGG19, a pre-trained deep learning model, for extracting features from QR codes and style images.</a:t>
            </a:r>
          </a:p>
          <a:p>
            <a:pPr marL="285750" indent="-285750">
              <a:buFont typeface="Arial" panose="020B0604020202020204" pitchFamily="34" charset="0"/>
              <a:buChar char="•"/>
            </a:pPr>
            <a:endParaRPr lang="en-IN" dirty="0">
              <a:latin typeface="Agency FB" panose="020B0503020202020204" pitchFamily="34" charset="0"/>
            </a:endParaRPr>
          </a:p>
          <a:p>
            <a:pPr marL="285750" indent="-285750">
              <a:buFont typeface="Arial" panose="020B0604020202020204" pitchFamily="34" charset="0"/>
              <a:buChar char="•"/>
            </a:pPr>
            <a:r>
              <a:rPr lang="en-IN" b="1" dirty="0">
                <a:solidFill>
                  <a:schemeClr val="accent1"/>
                </a:solidFill>
                <a:latin typeface="Agency FB" panose="020B0503020202020204" pitchFamily="34" charset="0"/>
              </a:rPr>
              <a:t>Defining Custom Loss Functions: </a:t>
            </a:r>
            <a:r>
              <a:rPr lang="en-IN" dirty="0">
                <a:latin typeface="Agency FB" panose="020B0503020202020204" pitchFamily="34" charset="0"/>
              </a:rPr>
              <a:t>Developing custom loss functions based on Gram matrices to optimize style transfer between QR codes and artistic styles.</a:t>
            </a:r>
          </a:p>
          <a:p>
            <a:pPr marL="285750" indent="-285750">
              <a:buFont typeface="Arial" panose="020B0604020202020204" pitchFamily="34" charset="0"/>
              <a:buChar char="•"/>
            </a:pPr>
            <a:endParaRPr lang="en-IN" dirty="0">
              <a:latin typeface="Agency FB" panose="020B0503020202020204" pitchFamily="34" charset="0"/>
            </a:endParaRPr>
          </a:p>
          <a:p>
            <a:pPr marL="285750" indent="-285750">
              <a:buFont typeface="Arial" panose="020B0604020202020204" pitchFamily="34" charset="0"/>
              <a:buChar char="•"/>
            </a:pPr>
            <a:r>
              <a:rPr lang="en-IN" b="1" dirty="0">
                <a:solidFill>
                  <a:schemeClr val="accent1"/>
                </a:solidFill>
                <a:latin typeface="Agency FB" panose="020B0503020202020204" pitchFamily="34" charset="0"/>
              </a:rPr>
              <a:t>Optimizing Aesthetics: </a:t>
            </a:r>
            <a:r>
              <a:rPr lang="en-IN" dirty="0">
                <a:latin typeface="Agency FB" panose="020B0503020202020204" pitchFamily="34" charset="0"/>
              </a:rPr>
              <a:t>Iteratively refining QR code aesthetics through neural style transfer techniques to achieve visually appealing results.</a:t>
            </a:r>
          </a:p>
        </p:txBody>
      </p:sp>
      <p:pic>
        <p:nvPicPr>
          <p:cNvPr id="19" name="Graphic 18" descr="Gears with solid fill">
            <a:extLst>
              <a:ext uri="{FF2B5EF4-FFF2-40B4-BE49-F238E27FC236}">
                <a16:creationId xmlns:a16="http://schemas.microsoft.com/office/drawing/2014/main" id="{93D32E00-A37F-A3AD-E79A-0C413812BB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4935603" y="1059098"/>
            <a:ext cx="531320" cy="531320"/>
          </a:xfrm>
          <a:prstGeom prst="rect">
            <a:avLst/>
          </a:prstGeom>
        </p:spPr>
      </p:pic>
      <p:pic>
        <p:nvPicPr>
          <p:cNvPr id="21" name="Graphic 20" descr="Internet with solid fill">
            <a:extLst>
              <a:ext uri="{FF2B5EF4-FFF2-40B4-BE49-F238E27FC236}">
                <a16:creationId xmlns:a16="http://schemas.microsoft.com/office/drawing/2014/main" id="{D013DBB8-6B30-2335-A9C6-F8238B2F73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953134" y="322592"/>
            <a:ext cx="853705" cy="853705"/>
          </a:xfrm>
          <a:prstGeom prst="rect">
            <a:avLst/>
          </a:prstGeom>
        </p:spPr>
      </p:pic>
      <p:pic>
        <p:nvPicPr>
          <p:cNvPr id="23" name="Graphic 22" descr="Network with solid fill">
            <a:extLst>
              <a:ext uri="{FF2B5EF4-FFF2-40B4-BE49-F238E27FC236}">
                <a16:creationId xmlns:a16="http://schemas.microsoft.com/office/drawing/2014/main" id="{2D7C7032-B106-110D-1591-A721550217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06502" y="67813"/>
            <a:ext cx="853705" cy="853705"/>
          </a:xfrm>
          <a:prstGeom prst="rect">
            <a:avLst/>
          </a:prstGeom>
        </p:spPr>
      </p:pic>
      <p:pic>
        <p:nvPicPr>
          <p:cNvPr id="2050" name="Picture 2" descr="What is a neural network? | Types of neural networks | Cloudflare">
            <a:extLst>
              <a:ext uri="{FF2B5EF4-FFF2-40B4-BE49-F238E27FC236}">
                <a16:creationId xmlns:a16="http://schemas.microsoft.com/office/drawing/2014/main" id="{64796C1B-7B4E-E80D-FE3F-CB3B2EEE6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934" y="3429000"/>
            <a:ext cx="4876801" cy="276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585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6EB4DC-C39A-6A36-B606-E177FF1E7CB7}"/>
              </a:ext>
            </a:extLst>
          </p:cNvPr>
          <p:cNvSpPr txBox="1"/>
          <p:nvPr/>
        </p:nvSpPr>
        <p:spPr>
          <a:xfrm>
            <a:off x="924232" y="1673289"/>
            <a:ext cx="6096000" cy="3970318"/>
          </a:xfrm>
          <a:prstGeom prst="rect">
            <a:avLst/>
          </a:prstGeom>
          <a:noFill/>
        </p:spPr>
        <p:txBody>
          <a:bodyPr wrap="square">
            <a:spAutoFit/>
          </a:bodyPr>
          <a:lstStyle/>
          <a:p>
            <a:r>
              <a:rPr lang="en-US" dirty="0">
                <a:latin typeface="Agency FB" panose="020B0503020202020204" pitchFamily="34" charset="0"/>
              </a:rPr>
              <a:t>The results of our project demonstrate:</a:t>
            </a:r>
          </a:p>
          <a:p>
            <a:endParaRPr lang="en-US" dirty="0">
              <a:latin typeface="Agency FB" panose="020B0503020202020204" pitchFamily="34" charset="0"/>
            </a:endParaRPr>
          </a:p>
          <a:p>
            <a:pPr marL="285750" indent="-285750">
              <a:buFont typeface="Arial" panose="020B0604020202020204" pitchFamily="34" charset="0"/>
              <a:buChar char="•"/>
            </a:pPr>
            <a:r>
              <a:rPr lang="en-US" b="1" dirty="0">
                <a:solidFill>
                  <a:srgbClr val="00B0F0"/>
                </a:solidFill>
                <a:latin typeface="Agency FB" panose="020B0503020202020204" pitchFamily="34" charset="0"/>
              </a:rPr>
              <a:t>Successful Style Transfer: </a:t>
            </a:r>
            <a:r>
              <a:rPr lang="en-US" dirty="0">
                <a:latin typeface="Agency FB" panose="020B0503020202020204" pitchFamily="34" charset="0"/>
              </a:rPr>
              <a:t>Application of style transfer techniques that enhance QR code aesthetics without compromising functionality.</a:t>
            </a:r>
          </a:p>
          <a:p>
            <a:pPr marL="285750" indent="-285750">
              <a:buFont typeface="Arial" panose="020B0604020202020204" pitchFamily="34" charset="0"/>
              <a:buChar char="•"/>
            </a:pPr>
            <a:endParaRPr lang="en-US" dirty="0">
              <a:latin typeface="Agency FB" panose="020B0503020202020204" pitchFamily="34" charset="0"/>
            </a:endParaRPr>
          </a:p>
          <a:p>
            <a:pPr marL="285750" indent="-285750">
              <a:buFont typeface="Arial" panose="020B0604020202020204" pitchFamily="34" charset="0"/>
              <a:buChar char="•"/>
            </a:pPr>
            <a:r>
              <a:rPr lang="en-US" b="1" dirty="0">
                <a:solidFill>
                  <a:srgbClr val="00B0F0"/>
                </a:solidFill>
                <a:latin typeface="Agency FB" panose="020B0503020202020204" pitchFamily="34" charset="0"/>
              </a:rPr>
              <a:t>Visual Appeal: </a:t>
            </a:r>
            <a:r>
              <a:rPr lang="en-US" dirty="0">
                <a:latin typeface="Agency FB" panose="020B0503020202020204" pitchFamily="34" charset="0"/>
              </a:rPr>
              <a:t>Creation of visually captivating QR codes that resonate with users and enhance brand perception.</a:t>
            </a:r>
          </a:p>
          <a:p>
            <a:pPr marL="285750" indent="-285750">
              <a:buFont typeface="Arial" panose="020B0604020202020204" pitchFamily="34" charset="0"/>
              <a:buChar char="•"/>
            </a:pPr>
            <a:endParaRPr lang="en-US" dirty="0">
              <a:latin typeface="Agency FB" panose="020B0503020202020204" pitchFamily="34" charset="0"/>
            </a:endParaRPr>
          </a:p>
          <a:p>
            <a:pPr marL="285750" indent="-285750">
              <a:buFont typeface="Arial" panose="020B0604020202020204" pitchFamily="34" charset="0"/>
              <a:buChar char="•"/>
            </a:pPr>
            <a:r>
              <a:rPr lang="en-US" b="1" dirty="0">
                <a:solidFill>
                  <a:srgbClr val="00B0F0"/>
                </a:solidFill>
                <a:latin typeface="Agency FB" panose="020B0503020202020204" pitchFamily="34" charset="0"/>
              </a:rPr>
              <a:t>Broad Applications</a:t>
            </a:r>
            <a:r>
              <a:rPr lang="en-US" b="1" dirty="0">
                <a:latin typeface="Agency FB" panose="020B0503020202020204" pitchFamily="34" charset="0"/>
              </a:rPr>
              <a:t>: </a:t>
            </a:r>
            <a:r>
              <a:rPr lang="en-US" dirty="0">
                <a:latin typeface="Agency FB" panose="020B0503020202020204" pitchFamily="34" charset="0"/>
              </a:rPr>
              <a:t>Potential for broader applications in digital marketing, advertising, and brand engagement through innovative QR code design.</a:t>
            </a:r>
          </a:p>
          <a:p>
            <a:endParaRPr lang="en-US" dirty="0">
              <a:latin typeface="Agency FB" panose="020B0503020202020204" pitchFamily="34" charset="0"/>
            </a:endParaRPr>
          </a:p>
          <a:p>
            <a:endParaRPr lang="en-US" dirty="0">
              <a:latin typeface="Agency FB" panose="020B0503020202020204" pitchFamily="34" charset="0"/>
            </a:endParaRPr>
          </a:p>
          <a:p>
            <a:r>
              <a:rPr lang="en-US" dirty="0">
                <a:latin typeface="Agency FB" panose="020B0503020202020204" pitchFamily="34" charset="0"/>
              </a:rPr>
              <a:t>These results signify the transformative impact of AI-driven QR code generation, unlocking new possibilities for visual communication and branding strategies.</a:t>
            </a:r>
            <a:endParaRPr lang="en-IN" dirty="0">
              <a:latin typeface="Agency FB" panose="020B0503020202020204" pitchFamily="34" charset="0"/>
            </a:endParaRPr>
          </a:p>
        </p:txBody>
      </p:sp>
      <p:sp>
        <p:nvSpPr>
          <p:cNvPr id="6" name="TextBox 5">
            <a:extLst>
              <a:ext uri="{FF2B5EF4-FFF2-40B4-BE49-F238E27FC236}">
                <a16:creationId xmlns:a16="http://schemas.microsoft.com/office/drawing/2014/main" id="{2E0EE709-85A1-C864-9ECB-D667B8A8BFCC}"/>
              </a:ext>
            </a:extLst>
          </p:cNvPr>
          <p:cNvSpPr txBox="1"/>
          <p:nvPr/>
        </p:nvSpPr>
        <p:spPr>
          <a:xfrm>
            <a:off x="835742" y="575333"/>
            <a:ext cx="2946640" cy="769441"/>
          </a:xfrm>
          <a:prstGeom prst="rect">
            <a:avLst/>
          </a:prstGeom>
          <a:noFill/>
        </p:spPr>
        <p:txBody>
          <a:bodyPr wrap="none" rtlCol="0">
            <a:spAutoFit/>
          </a:bodyPr>
          <a:lstStyle/>
          <a:p>
            <a:r>
              <a:rPr lang="en-US" sz="4400" b="1" dirty="0">
                <a:latin typeface="+mj-lt"/>
              </a:rPr>
              <a:t>RESULTS</a:t>
            </a:r>
            <a:endParaRPr lang="en-IN" sz="4000" b="1" dirty="0">
              <a:latin typeface="+mj-lt"/>
            </a:endParaRPr>
          </a:p>
        </p:txBody>
      </p:sp>
      <p:pic>
        <p:nvPicPr>
          <p:cNvPr id="8" name="Picture 7">
            <a:extLst>
              <a:ext uri="{FF2B5EF4-FFF2-40B4-BE49-F238E27FC236}">
                <a16:creationId xmlns:a16="http://schemas.microsoft.com/office/drawing/2014/main" id="{844B8091-2AC0-E150-0330-3242583F87A7}"/>
              </a:ext>
            </a:extLst>
          </p:cNvPr>
          <p:cNvPicPr>
            <a:picLocks noChangeAspect="1"/>
          </p:cNvPicPr>
          <p:nvPr/>
        </p:nvPicPr>
        <p:blipFill rotWithShape="1">
          <a:blip r:embed="rId2"/>
          <a:srcRect l="3063" r="2162"/>
          <a:stretch/>
        </p:blipFill>
        <p:spPr>
          <a:xfrm>
            <a:off x="6912077" y="575333"/>
            <a:ext cx="5171768" cy="5415187"/>
          </a:xfrm>
          <a:prstGeom prst="rect">
            <a:avLst/>
          </a:prstGeom>
        </p:spPr>
      </p:pic>
    </p:spTree>
    <p:extLst>
      <p:ext uri="{BB962C8B-B14F-4D97-AF65-F5344CB8AC3E}">
        <p14:creationId xmlns:p14="http://schemas.microsoft.com/office/powerpoint/2010/main" val="362745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6EB4DC-C39A-6A36-B606-E177FF1E7CB7}"/>
              </a:ext>
            </a:extLst>
          </p:cNvPr>
          <p:cNvSpPr txBox="1"/>
          <p:nvPr/>
        </p:nvSpPr>
        <p:spPr>
          <a:xfrm>
            <a:off x="924232" y="1673289"/>
            <a:ext cx="6096000" cy="3970318"/>
          </a:xfrm>
          <a:prstGeom prst="rect">
            <a:avLst/>
          </a:prstGeom>
          <a:noFill/>
        </p:spPr>
        <p:txBody>
          <a:bodyPr wrap="square">
            <a:spAutoFit/>
          </a:bodyPr>
          <a:lstStyle/>
          <a:p>
            <a:r>
              <a:rPr lang="en-US" dirty="0">
                <a:latin typeface="Agency FB" panose="020B0503020202020204" pitchFamily="34" charset="0"/>
              </a:rPr>
              <a:t>The results of our project demonstrate:</a:t>
            </a:r>
          </a:p>
          <a:p>
            <a:endParaRPr lang="en-US" dirty="0">
              <a:latin typeface="Agency FB" panose="020B0503020202020204" pitchFamily="34" charset="0"/>
            </a:endParaRPr>
          </a:p>
          <a:p>
            <a:pPr marL="285750" indent="-285750">
              <a:buFont typeface="Arial" panose="020B0604020202020204" pitchFamily="34" charset="0"/>
              <a:buChar char="•"/>
            </a:pPr>
            <a:r>
              <a:rPr lang="en-US" b="1" dirty="0">
                <a:solidFill>
                  <a:srgbClr val="00B0F0"/>
                </a:solidFill>
                <a:latin typeface="Agency FB" panose="020B0503020202020204" pitchFamily="34" charset="0"/>
              </a:rPr>
              <a:t>Successful Style Transfer: </a:t>
            </a:r>
            <a:r>
              <a:rPr lang="en-US" dirty="0">
                <a:latin typeface="Agency FB" panose="020B0503020202020204" pitchFamily="34" charset="0"/>
              </a:rPr>
              <a:t>Application of style transfer techniques that enhance QR code aesthetics without compromising functionality.</a:t>
            </a:r>
          </a:p>
          <a:p>
            <a:pPr marL="285750" indent="-285750">
              <a:buFont typeface="Arial" panose="020B0604020202020204" pitchFamily="34" charset="0"/>
              <a:buChar char="•"/>
            </a:pPr>
            <a:endParaRPr lang="en-US" dirty="0">
              <a:latin typeface="Agency FB" panose="020B0503020202020204" pitchFamily="34" charset="0"/>
            </a:endParaRPr>
          </a:p>
          <a:p>
            <a:pPr marL="285750" indent="-285750">
              <a:buFont typeface="Arial" panose="020B0604020202020204" pitchFamily="34" charset="0"/>
              <a:buChar char="•"/>
            </a:pPr>
            <a:r>
              <a:rPr lang="en-US" b="1" dirty="0">
                <a:solidFill>
                  <a:srgbClr val="00B0F0"/>
                </a:solidFill>
                <a:latin typeface="Agency FB" panose="020B0503020202020204" pitchFamily="34" charset="0"/>
              </a:rPr>
              <a:t>Visual Appeal: </a:t>
            </a:r>
            <a:r>
              <a:rPr lang="en-US" dirty="0">
                <a:latin typeface="Agency FB" panose="020B0503020202020204" pitchFamily="34" charset="0"/>
              </a:rPr>
              <a:t>Creation of visually captivating QR codes that resonate with users and enhance brand perception.</a:t>
            </a:r>
          </a:p>
          <a:p>
            <a:pPr marL="285750" indent="-285750">
              <a:buFont typeface="Arial" panose="020B0604020202020204" pitchFamily="34" charset="0"/>
              <a:buChar char="•"/>
            </a:pPr>
            <a:endParaRPr lang="en-US" dirty="0">
              <a:latin typeface="Agency FB" panose="020B0503020202020204" pitchFamily="34" charset="0"/>
            </a:endParaRPr>
          </a:p>
          <a:p>
            <a:pPr marL="285750" indent="-285750">
              <a:buFont typeface="Arial" panose="020B0604020202020204" pitchFamily="34" charset="0"/>
              <a:buChar char="•"/>
            </a:pPr>
            <a:r>
              <a:rPr lang="en-US" b="1" dirty="0">
                <a:solidFill>
                  <a:srgbClr val="00B0F0"/>
                </a:solidFill>
                <a:latin typeface="Agency FB" panose="020B0503020202020204" pitchFamily="34" charset="0"/>
              </a:rPr>
              <a:t>Broad Applications</a:t>
            </a:r>
            <a:r>
              <a:rPr lang="en-US" b="1" dirty="0">
                <a:latin typeface="Agency FB" panose="020B0503020202020204" pitchFamily="34" charset="0"/>
              </a:rPr>
              <a:t>: </a:t>
            </a:r>
            <a:r>
              <a:rPr lang="en-US" dirty="0">
                <a:latin typeface="Agency FB" panose="020B0503020202020204" pitchFamily="34" charset="0"/>
              </a:rPr>
              <a:t>Potential for broader applications in digital marketing, advertising, and brand engagement through innovative QR code design.</a:t>
            </a:r>
          </a:p>
          <a:p>
            <a:endParaRPr lang="en-US" dirty="0">
              <a:latin typeface="Agency FB" panose="020B0503020202020204" pitchFamily="34" charset="0"/>
            </a:endParaRPr>
          </a:p>
          <a:p>
            <a:endParaRPr lang="en-US" dirty="0">
              <a:latin typeface="Agency FB" panose="020B0503020202020204" pitchFamily="34" charset="0"/>
            </a:endParaRPr>
          </a:p>
          <a:p>
            <a:r>
              <a:rPr lang="en-US" dirty="0">
                <a:latin typeface="Agency FB" panose="020B0503020202020204" pitchFamily="34" charset="0"/>
              </a:rPr>
              <a:t>These results signify the transformative impact of AI-driven QR code generation, unlocking new possibilities for visual communication and branding strategies.</a:t>
            </a:r>
            <a:endParaRPr lang="en-IN" dirty="0">
              <a:latin typeface="Agency FB" panose="020B0503020202020204" pitchFamily="34" charset="0"/>
            </a:endParaRPr>
          </a:p>
        </p:txBody>
      </p:sp>
      <p:sp>
        <p:nvSpPr>
          <p:cNvPr id="6" name="TextBox 5">
            <a:extLst>
              <a:ext uri="{FF2B5EF4-FFF2-40B4-BE49-F238E27FC236}">
                <a16:creationId xmlns:a16="http://schemas.microsoft.com/office/drawing/2014/main" id="{2E0EE709-85A1-C864-9ECB-D667B8A8BFCC}"/>
              </a:ext>
            </a:extLst>
          </p:cNvPr>
          <p:cNvSpPr txBox="1"/>
          <p:nvPr/>
        </p:nvSpPr>
        <p:spPr>
          <a:xfrm>
            <a:off x="835742" y="575333"/>
            <a:ext cx="2946640" cy="769441"/>
          </a:xfrm>
          <a:prstGeom prst="rect">
            <a:avLst/>
          </a:prstGeom>
          <a:noFill/>
        </p:spPr>
        <p:txBody>
          <a:bodyPr wrap="none" rtlCol="0">
            <a:spAutoFit/>
          </a:bodyPr>
          <a:lstStyle/>
          <a:p>
            <a:r>
              <a:rPr lang="en-US" sz="4400" b="1" dirty="0">
                <a:latin typeface="+mj-lt"/>
              </a:rPr>
              <a:t>RESULTS</a:t>
            </a:r>
            <a:endParaRPr lang="en-IN" sz="4000" b="1" dirty="0">
              <a:latin typeface="+mj-lt"/>
            </a:endParaRPr>
          </a:p>
        </p:txBody>
      </p:sp>
      <p:pic>
        <p:nvPicPr>
          <p:cNvPr id="3" name="Picture 2">
            <a:extLst>
              <a:ext uri="{FF2B5EF4-FFF2-40B4-BE49-F238E27FC236}">
                <a16:creationId xmlns:a16="http://schemas.microsoft.com/office/drawing/2014/main" id="{3274FCAF-6286-165A-83CB-C4968E7609AA}"/>
              </a:ext>
            </a:extLst>
          </p:cNvPr>
          <p:cNvPicPr>
            <a:picLocks noChangeAspect="1"/>
          </p:cNvPicPr>
          <p:nvPr/>
        </p:nvPicPr>
        <p:blipFill>
          <a:blip r:embed="rId2"/>
          <a:stretch>
            <a:fillRect/>
          </a:stretch>
        </p:blipFill>
        <p:spPr>
          <a:xfrm>
            <a:off x="7020232" y="575333"/>
            <a:ext cx="5051388" cy="5545395"/>
          </a:xfrm>
          <a:prstGeom prst="rect">
            <a:avLst/>
          </a:prstGeom>
        </p:spPr>
      </p:pic>
    </p:spTree>
    <p:extLst>
      <p:ext uri="{BB962C8B-B14F-4D97-AF65-F5344CB8AC3E}">
        <p14:creationId xmlns:p14="http://schemas.microsoft.com/office/powerpoint/2010/main" val="56042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1552-BC8C-5F5F-E08B-487585E2FB04}"/>
              </a:ext>
            </a:extLst>
          </p:cNvPr>
          <p:cNvSpPr>
            <a:spLocks noGrp="1"/>
          </p:cNvSpPr>
          <p:nvPr>
            <p:ph type="title"/>
          </p:nvPr>
        </p:nvSpPr>
        <p:spPr>
          <a:xfrm>
            <a:off x="1156274" y="493081"/>
            <a:ext cx="10396630" cy="2082971"/>
          </a:xfrm>
        </p:spPr>
        <p:txBody>
          <a:bodyPr>
            <a:normAutofit/>
          </a:bodyPr>
          <a:lstStyle/>
          <a:p>
            <a:r>
              <a:rPr lang="en-US" b="1" dirty="0">
                <a:solidFill>
                  <a:schemeClr val="tx1"/>
                </a:solidFill>
              </a:rPr>
              <a:t>Advantages of Using Gen- AI </a:t>
            </a:r>
            <a:r>
              <a:rPr lang="en-US" sz="2800" dirty="0">
                <a:solidFill>
                  <a:schemeClr val="tx1"/>
                </a:solidFill>
              </a:rPr>
              <a:t>for</a:t>
            </a:r>
            <a:r>
              <a:rPr lang="en-US" b="1" dirty="0">
                <a:solidFill>
                  <a:schemeClr val="tx1"/>
                </a:solidFill>
              </a:rPr>
              <a:t> QR Code Generation</a:t>
            </a:r>
            <a:br>
              <a:rPr lang="en-US" b="1" dirty="0">
                <a:solidFill>
                  <a:schemeClr val="tx1"/>
                </a:solidFill>
              </a:rPr>
            </a:br>
            <a:endParaRPr lang="en-IN" b="1" dirty="0">
              <a:solidFill>
                <a:schemeClr val="tx1"/>
              </a:solidFill>
            </a:endParaRPr>
          </a:p>
        </p:txBody>
      </p:sp>
      <p:sp>
        <p:nvSpPr>
          <p:cNvPr id="3" name="TextBox 2">
            <a:extLst>
              <a:ext uri="{FF2B5EF4-FFF2-40B4-BE49-F238E27FC236}">
                <a16:creationId xmlns:a16="http://schemas.microsoft.com/office/drawing/2014/main" id="{C7D726B5-483E-4D96-BC33-FA040C3BB06A}"/>
              </a:ext>
            </a:extLst>
          </p:cNvPr>
          <p:cNvSpPr txBox="1"/>
          <p:nvPr/>
        </p:nvSpPr>
        <p:spPr>
          <a:xfrm>
            <a:off x="953690" y="2216692"/>
            <a:ext cx="10599214" cy="3881255"/>
          </a:xfrm>
          <a:prstGeom prst="rect">
            <a:avLst/>
          </a:prstGeom>
          <a:noFill/>
        </p:spPr>
        <p:txBody>
          <a:bodyPr wrap="square" rtlCol="0">
            <a:spAutoFit/>
          </a:bodyPr>
          <a:lstStyle/>
          <a:p>
            <a:pPr algn="l">
              <a:lnSpc>
                <a:spcPct val="200000"/>
              </a:lnSpc>
              <a:buFont typeface="Arial" panose="020B0604020202020204" pitchFamily="34" charset="0"/>
              <a:buChar char="•"/>
            </a:pPr>
            <a:r>
              <a:rPr lang="en-US" b="1" i="0" dirty="0">
                <a:solidFill>
                  <a:schemeClr val="accent5"/>
                </a:solidFill>
                <a:effectLst/>
                <a:latin typeface="Agency FB" panose="020B0503020202020204" pitchFamily="34" charset="0"/>
              </a:rPr>
              <a:t>    Enhanced Visual Aesthetics    :</a:t>
            </a:r>
            <a:r>
              <a:rPr lang="en-US" b="0" i="0" dirty="0">
                <a:solidFill>
                  <a:schemeClr val="accent5"/>
                </a:solidFill>
                <a:effectLst/>
                <a:latin typeface="Agency FB" panose="020B0503020202020204" pitchFamily="34" charset="0"/>
              </a:rPr>
              <a:t> </a:t>
            </a:r>
            <a:r>
              <a:rPr lang="en-US" b="0" i="0" dirty="0">
                <a:effectLst/>
                <a:latin typeface="Agency FB" panose="020B0503020202020204" pitchFamily="34" charset="0"/>
              </a:rPr>
              <a:t>Generative AI techniques allow for the generation of visually appealing QR code designs with intricate patterns, colors, and textures, enhancing user engagement and brand recognition.</a:t>
            </a:r>
          </a:p>
          <a:p>
            <a:pPr algn="l">
              <a:lnSpc>
                <a:spcPct val="200000"/>
              </a:lnSpc>
              <a:buFont typeface="Arial" panose="020B0604020202020204" pitchFamily="34" charset="0"/>
              <a:buChar char="•"/>
            </a:pPr>
            <a:r>
              <a:rPr lang="en-US" b="1" i="0" dirty="0">
                <a:solidFill>
                  <a:schemeClr val="accent5"/>
                </a:solidFill>
                <a:effectLst/>
                <a:latin typeface="Agency FB" panose="020B0503020202020204" pitchFamily="34" charset="0"/>
              </a:rPr>
              <a:t>    Customization Options           :</a:t>
            </a:r>
            <a:r>
              <a:rPr lang="en-US" b="0" i="0" dirty="0">
                <a:solidFill>
                  <a:schemeClr val="accent5"/>
                </a:solidFill>
                <a:effectLst/>
                <a:latin typeface="Agency FB" panose="020B0503020202020204" pitchFamily="34" charset="0"/>
              </a:rPr>
              <a:t> </a:t>
            </a:r>
            <a:r>
              <a:rPr lang="en-US" b="0" i="0" dirty="0">
                <a:effectLst/>
                <a:latin typeface="Agency FB" panose="020B0503020202020204" pitchFamily="34" charset="0"/>
              </a:rPr>
              <a:t>Generative AI enables the customization of QR codes based on user preferences, allowing for personalized designs tailored to specific applications or contexts.</a:t>
            </a:r>
          </a:p>
          <a:p>
            <a:pPr algn="l">
              <a:lnSpc>
                <a:spcPct val="200000"/>
              </a:lnSpc>
              <a:buFont typeface="Arial" panose="020B0604020202020204" pitchFamily="34" charset="0"/>
              <a:buChar char="•"/>
            </a:pPr>
            <a:r>
              <a:rPr lang="en-US" b="1" i="0" dirty="0">
                <a:solidFill>
                  <a:schemeClr val="accent5"/>
                </a:solidFill>
                <a:effectLst/>
                <a:latin typeface="Agency FB" panose="020B0503020202020204" pitchFamily="34" charset="0"/>
              </a:rPr>
              <a:t>   Dynamic QR Code Generation:</a:t>
            </a:r>
            <a:r>
              <a:rPr lang="en-US" b="0" i="0" dirty="0">
                <a:solidFill>
                  <a:schemeClr val="accent5"/>
                </a:solidFill>
                <a:effectLst/>
                <a:latin typeface="Agency FB" panose="020B0503020202020204" pitchFamily="34" charset="0"/>
              </a:rPr>
              <a:t> </a:t>
            </a:r>
            <a:r>
              <a:rPr lang="en-US" b="0" i="0" dirty="0">
                <a:effectLst/>
                <a:latin typeface="Agency FB" panose="020B0503020202020204" pitchFamily="34" charset="0"/>
              </a:rPr>
              <a:t>Generative AI techniques enable the generation of dynamic QR codes that can adapt and evolve over time, providing real-time updates or interactive experiences for users.</a:t>
            </a:r>
          </a:p>
          <a:p>
            <a:pPr>
              <a:lnSpc>
                <a:spcPct val="200000"/>
              </a:lnSpc>
            </a:pPr>
            <a:endParaRPr lang="en-IN" dirty="0">
              <a:latin typeface="Agency FB" panose="020B0503020202020204" pitchFamily="34" charset="0"/>
            </a:endParaRPr>
          </a:p>
        </p:txBody>
      </p:sp>
    </p:spTree>
    <p:extLst>
      <p:ext uri="{BB962C8B-B14F-4D97-AF65-F5344CB8AC3E}">
        <p14:creationId xmlns:p14="http://schemas.microsoft.com/office/powerpoint/2010/main" val="713766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ig Data Processing: Analyzing Large-Scale Datasets with Technologies Like  Hadoop or Spark">
            <a:extLst>
              <a:ext uri="{FF2B5EF4-FFF2-40B4-BE49-F238E27FC236}">
                <a16:creationId xmlns:a16="http://schemas.microsoft.com/office/drawing/2014/main" id="{8BC232D9-5EC6-5C46-2B11-A6C342CCE5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73" r="20838"/>
          <a:stretch/>
        </p:blipFill>
        <p:spPr bwMode="auto">
          <a:xfrm>
            <a:off x="0" y="0"/>
            <a:ext cx="46506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9112F0-EE27-294A-07EE-15E788A26E9A}"/>
              </a:ext>
            </a:extLst>
          </p:cNvPr>
          <p:cNvSpPr>
            <a:spLocks noGrp="1"/>
          </p:cNvSpPr>
          <p:nvPr>
            <p:ph type="title"/>
          </p:nvPr>
        </p:nvSpPr>
        <p:spPr>
          <a:xfrm>
            <a:off x="113928" y="2045029"/>
            <a:ext cx="4536730" cy="2767942"/>
          </a:xfrm>
        </p:spPr>
        <p:txBody>
          <a:bodyPr>
            <a:normAutofit fontScale="90000"/>
          </a:bodyPr>
          <a:lstStyle/>
          <a:p>
            <a:r>
              <a:rPr lang="en-IN" sz="4800" b="1" i="0" u="sng" dirty="0">
                <a:solidFill>
                  <a:schemeClr val="accent2">
                    <a:lumMod val="20000"/>
                    <a:lumOff val="80000"/>
                  </a:schemeClr>
                </a:solidFill>
                <a:effectLst/>
              </a:rPr>
              <a:t>Challenges and Considerations</a:t>
            </a:r>
            <a:br>
              <a:rPr lang="fr-FR" sz="8000" b="1" i="0" dirty="0">
                <a:solidFill>
                  <a:schemeClr val="bg1"/>
                </a:solidFill>
                <a:effectLst/>
              </a:rPr>
            </a:br>
            <a:endParaRPr lang="en-IN" sz="8000" b="1" dirty="0"/>
          </a:p>
        </p:txBody>
      </p:sp>
      <p:sp>
        <p:nvSpPr>
          <p:cNvPr id="3" name="Content Placeholder 2">
            <a:extLst>
              <a:ext uri="{FF2B5EF4-FFF2-40B4-BE49-F238E27FC236}">
                <a16:creationId xmlns:a16="http://schemas.microsoft.com/office/drawing/2014/main" id="{41A7F74D-7ECF-770F-6B62-3D633A8BBEC9}"/>
              </a:ext>
            </a:extLst>
          </p:cNvPr>
          <p:cNvSpPr>
            <a:spLocks noGrp="1"/>
          </p:cNvSpPr>
          <p:nvPr>
            <p:ph idx="1"/>
          </p:nvPr>
        </p:nvSpPr>
        <p:spPr>
          <a:xfrm>
            <a:off x="5287467" y="1367503"/>
            <a:ext cx="6369222" cy="4122994"/>
          </a:xfrm>
        </p:spPr>
        <p:txBody>
          <a:bodyPr>
            <a:normAutofit/>
          </a:bodyPr>
          <a:lstStyle/>
          <a:p>
            <a:pPr algn="l">
              <a:lnSpc>
                <a:spcPct val="150000"/>
              </a:lnSpc>
              <a:buFont typeface="Arial" panose="020B0604020202020204" pitchFamily="34" charset="0"/>
              <a:buChar char="•"/>
            </a:pPr>
            <a:r>
              <a:rPr lang="en-US" sz="1800" b="1" i="0" dirty="0">
                <a:solidFill>
                  <a:schemeClr val="tx1"/>
                </a:solidFill>
                <a:effectLst/>
                <a:latin typeface="Agency FB" panose="020B0503020202020204" pitchFamily="34" charset="0"/>
              </a:rPr>
              <a:t>    </a:t>
            </a:r>
            <a:r>
              <a:rPr lang="en-US" sz="1800" b="1" i="0" dirty="0">
                <a:solidFill>
                  <a:schemeClr val="accent5"/>
                </a:solidFill>
                <a:effectLst/>
                <a:latin typeface="Agency FB" panose="020B0503020202020204" pitchFamily="34" charset="0"/>
              </a:rPr>
              <a:t>Data Quality and Availability  </a:t>
            </a:r>
            <a:r>
              <a:rPr lang="en-US" sz="1800" b="1" i="0" dirty="0">
                <a:solidFill>
                  <a:schemeClr val="tx1"/>
                </a:solidFill>
                <a:effectLst/>
                <a:latin typeface="Agency FB" panose="020B0503020202020204" pitchFamily="34" charset="0"/>
              </a:rPr>
              <a:t>:</a:t>
            </a:r>
            <a:r>
              <a:rPr lang="en-US" sz="1800" b="0" i="0" dirty="0">
                <a:solidFill>
                  <a:schemeClr val="tx1"/>
                </a:solidFill>
                <a:effectLst/>
                <a:latin typeface="Agency FB" panose="020B0503020202020204" pitchFamily="34" charset="0"/>
              </a:rPr>
              <a:t> Generative AI models require large amounts of high-quality training data to learn meaningful representations. Obtaining diverse and representative QR code datasets may pose challenges in certain domains.</a:t>
            </a:r>
          </a:p>
          <a:p>
            <a:pPr algn="l">
              <a:lnSpc>
                <a:spcPct val="150000"/>
              </a:lnSpc>
              <a:buFont typeface="Arial" panose="020B0604020202020204" pitchFamily="34" charset="0"/>
              <a:buChar char="•"/>
            </a:pPr>
            <a:r>
              <a:rPr lang="en-US" sz="1800" b="1" i="0" dirty="0">
                <a:solidFill>
                  <a:schemeClr val="tx1"/>
                </a:solidFill>
                <a:effectLst/>
                <a:latin typeface="Agency FB" panose="020B0503020202020204" pitchFamily="34" charset="0"/>
              </a:rPr>
              <a:t>    </a:t>
            </a:r>
            <a:r>
              <a:rPr lang="en-US" sz="1800" b="1" i="0" dirty="0">
                <a:solidFill>
                  <a:schemeClr val="accent5"/>
                </a:solidFill>
                <a:effectLst/>
                <a:latin typeface="Agency FB" panose="020B0503020202020204" pitchFamily="34" charset="0"/>
              </a:rPr>
              <a:t>Computational Complexity   </a:t>
            </a:r>
            <a:r>
              <a:rPr lang="en-US" sz="1800" b="1" i="0" dirty="0">
                <a:solidFill>
                  <a:schemeClr val="tx1"/>
                </a:solidFill>
                <a:effectLst/>
                <a:latin typeface="Agency FB" panose="020B0503020202020204" pitchFamily="34" charset="0"/>
              </a:rPr>
              <a:t>:</a:t>
            </a:r>
            <a:r>
              <a:rPr lang="en-US" sz="1800" b="0" i="0" dirty="0">
                <a:solidFill>
                  <a:schemeClr val="tx1"/>
                </a:solidFill>
                <a:effectLst/>
                <a:latin typeface="Agency FB" panose="020B0503020202020204" pitchFamily="34" charset="0"/>
              </a:rPr>
              <a:t> Training and deploying generative AI models can be computationally intensive, requiring significant computational resources and infrastructure.</a:t>
            </a:r>
          </a:p>
          <a:p>
            <a:pPr algn="l">
              <a:lnSpc>
                <a:spcPct val="150000"/>
              </a:lnSpc>
              <a:buFont typeface="Arial" panose="020B0604020202020204" pitchFamily="34" charset="0"/>
              <a:buChar char="•"/>
            </a:pPr>
            <a:r>
              <a:rPr lang="en-US" sz="1800" b="1" i="0" dirty="0">
                <a:solidFill>
                  <a:schemeClr val="tx1"/>
                </a:solidFill>
                <a:effectLst/>
                <a:latin typeface="Agency FB" panose="020B0503020202020204" pitchFamily="34" charset="0"/>
              </a:rPr>
              <a:t>    </a:t>
            </a:r>
            <a:r>
              <a:rPr lang="en-US" sz="1800" b="1" i="0" dirty="0">
                <a:solidFill>
                  <a:schemeClr val="accent5"/>
                </a:solidFill>
                <a:effectLst/>
                <a:latin typeface="Agency FB" panose="020B0503020202020204" pitchFamily="34" charset="0"/>
              </a:rPr>
              <a:t>QR Code </a:t>
            </a:r>
            <a:r>
              <a:rPr lang="en-US" sz="1800" b="1" i="0" dirty="0" err="1">
                <a:solidFill>
                  <a:schemeClr val="accent5"/>
                </a:solidFill>
                <a:effectLst/>
                <a:latin typeface="Agency FB" panose="020B0503020202020204" pitchFamily="34" charset="0"/>
              </a:rPr>
              <a:t>Scannability</a:t>
            </a:r>
            <a:r>
              <a:rPr lang="en-US" sz="1800" b="1" i="0" dirty="0">
                <a:solidFill>
                  <a:schemeClr val="accent5"/>
                </a:solidFill>
                <a:effectLst/>
                <a:latin typeface="Agency FB" panose="020B0503020202020204" pitchFamily="34" charset="0"/>
              </a:rPr>
              <a:t>   </a:t>
            </a:r>
            <a:r>
              <a:rPr lang="en-US" sz="1800" b="1" i="0" dirty="0">
                <a:solidFill>
                  <a:schemeClr val="tx1"/>
                </a:solidFill>
                <a:effectLst/>
                <a:latin typeface="Agency FB" panose="020B0503020202020204" pitchFamily="34" charset="0"/>
              </a:rPr>
              <a:t>:</a:t>
            </a:r>
            <a:r>
              <a:rPr lang="en-US" sz="1800" b="0" i="0" dirty="0">
                <a:solidFill>
                  <a:schemeClr val="tx1"/>
                </a:solidFill>
                <a:effectLst/>
                <a:latin typeface="Agency FB" panose="020B0503020202020204" pitchFamily="34" charset="0"/>
              </a:rPr>
              <a:t> While visually appealing designs are desirable, it is essential to ensure that generated QR codes remain scannable and reliable across different scanning devices and environments.</a:t>
            </a:r>
          </a:p>
        </p:txBody>
      </p:sp>
      <p:sp>
        <p:nvSpPr>
          <p:cNvPr id="4" name="Text Placeholder 3">
            <a:extLst>
              <a:ext uri="{FF2B5EF4-FFF2-40B4-BE49-F238E27FC236}">
                <a16:creationId xmlns:a16="http://schemas.microsoft.com/office/drawing/2014/main" id="{F0FBEAE8-4917-931C-0900-7B7A48ACF875}"/>
              </a:ext>
            </a:extLst>
          </p:cNvPr>
          <p:cNvSpPr>
            <a:spLocks noGrp="1"/>
          </p:cNvSpPr>
          <p:nvPr>
            <p:ph type="body" sz="half" idx="2"/>
          </p:nvPr>
        </p:nvSpPr>
        <p:spPr>
          <a:xfrm>
            <a:off x="304846" y="4341767"/>
            <a:ext cx="3895366" cy="987317"/>
          </a:xfrm>
        </p:spPr>
        <p:txBody>
          <a:bodyPr>
            <a:normAutofit fontScale="92500" lnSpcReduction="20000"/>
          </a:bodyPr>
          <a:lstStyle/>
          <a:p>
            <a:r>
              <a:rPr lang="fr-FR" sz="3200" i="0" dirty="0">
                <a:solidFill>
                  <a:schemeClr val="tx1"/>
                </a:solidFill>
                <a:effectLst/>
                <a:highlight>
                  <a:srgbClr val="FFFF00"/>
                </a:highlight>
                <a:latin typeface="Arial Black" panose="020B0A04020102020204" pitchFamily="34" charset="0"/>
              </a:rPr>
              <a:t>QR CODE GENERATION</a:t>
            </a:r>
            <a:endParaRPr lang="en-IN" sz="3200" dirty="0">
              <a:solidFill>
                <a:schemeClr val="tx1"/>
              </a:solidFill>
              <a:highlight>
                <a:srgbClr val="FFFF00"/>
              </a:highlight>
              <a:latin typeface="Arial Black" panose="020B0A04020102020204" pitchFamily="34" charset="0"/>
            </a:endParaRPr>
          </a:p>
        </p:txBody>
      </p:sp>
    </p:spTree>
    <p:extLst>
      <p:ext uri="{BB962C8B-B14F-4D97-AF65-F5344CB8AC3E}">
        <p14:creationId xmlns:p14="http://schemas.microsoft.com/office/powerpoint/2010/main" val="29953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C316F-24E1-8BDC-9802-C0264E99C253}"/>
              </a:ext>
            </a:extLst>
          </p:cNvPr>
          <p:cNvSpPr>
            <a:spLocks noGrp="1"/>
          </p:cNvSpPr>
          <p:nvPr>
            <p:ph type="title"/>
          </p:nvPr>
        </p:nvSpPr>
        <p:spPr>
          <a:xfrm>
            <a:off x="299337" y="2563062"/>
            <a:ext cx="4439812" cy="3544494"/>
          </a:xfrm>
        </p:spPr>
        <p:txBody>
          <a:bodyPr>
            <a:normAutofit/>
          </a:bodyPr>
          <a:lstStyle/>
          <a:p>
            <a:pPr>
              <a:lnSpc>
                <a:spcPct val="100000"/>
              </a:lnSpc>
            </a:pPr>
            <a:r>
              <a:rPr lang="en-US" sz="4800" b="1" i="0" dirty="0">
                <a:solidFill>
                  <a:schemeClr val="bg1"/>
                </a:solidFill>
                <a:effectLst/>
                <a:latin typeface="Agency FB" panose="020B0503020202020204" pitchFamily="34" charset="0"/>
              </a:rPr>
              <a:t>Future Prospects 		    </a:t>
            </a:r>
            <a:r>
              <a:rPr lang="en-US" sz="2800" b="1" i="0" dirty="0">
                <a:solidFill>
                  <a:schemeClr val="bg1"/>
                </a:solidFill>
                <a:effectLst/>
                <a:latin typeface="Agency FB" panose="020B0503020202020204" pitchFamily="34" charset="0"/>
              </a:rPr>
              <a:t>and </a:t>
            </a:r>
            <a:br>
              <a:rPr lang="en-US" sz="4800" b="1" i="0" dirty="0">
                <a:solidFill>
                  <a:schemeClr val="bg1"/>
                </a:solidFill>
                <a:effectLst/>
                <a:latin typeface="Agency FB" panose="020B0503020202020204" pitchFamily="34" charset="0"/>
              </a:rPr>
            </a:br>
            <a:r>
              <a:rPr lang="en-US" sz="4800" b="1" i="0" dirty="0">
                <a:solidFill>
                  <a:schemeClr val="bg1"/>
                </a:solidFill>
                <a:effectLst/>
                <a:latin typeface="Agency FB" panose="020B0503020202020204" pitchFamily="34" charset="0"/>
              </a:rPr>
              <a:t>Research Directions</a:t>
            </a:r>
            <a:br>
              <a:rPr lang="en-US" sz="4000" i="0" dirty="0">
                <a:solidFill>
                  <a:schemeClr val="bg1"/>
                </a:solidFill>
                <a:effectLst/>
                <a:latin typeface="Agency FB" panose="020B0503020202020204" pitchFamily="34" charset="0"/>
              </a:rPr>
            </a:br>
            <a:endParaRPr lang="en-IN" sz="4000" dirty="0"/>
          </a:p>
        </p:txBody>
      </p:sp>
      <p:sp>
        <p:nvSpPr>
          <p:cNvPr id="3" name="Content Placeholder 2">
            <a:extLst>
              <a:ext uri="{FF2B5EF4-FFF2-40B4-BE49-F238E27FC236}">
                <a16:creationId xmlns:a16="http://schemas.microsoft.com/office/drawing/2014/main" id="{40AF93B0-937A-9B22-20FD-ECAEAD864C35}"/>
              </a:ext>
            </a:extLst>
          </p:cNvPr>
          <p:cNvSpPr>
            <a:spLocks noGrp="1"/>
          </p:cNvSpPr>
          <p:nvPr>
            <p:ph idx="1"/>
          </p:nvPr>
        </p:nvSpPr>
        <p:spPr/>
        <p:txBody>
          <a:bodyPr>
            <a:normAutofit lnSpcReduction="10000"/>
          </a:bodyPr>
          <a:lstStyle/>
          <a:p>
            <a:pPr algn="ctr">
              <a:lnSpc>
                <a:spcPct val="150000"/>
              </a:lnSpc>
            </a:pPr>
            <a:r>
              <a:rPr lang="en-US" sz="2400" b="1" i="0" u="sng" dirty="0">
                <a:solidFill>
                  <a:srgbClr val="FFC000"/>
                </a:solidFill>
                <a:effectLst/>
                <a:latin typeface="Agency FB" panose="020B0503020202020204" pitchFamily="34" charset="0"/>
              </a:rPr>
              <a:t>RESEARCH   DIRECTIONS</a:t>
            </a:r>
          </a:p>
          <a:p>
            <a:pPr>
              <a:lnSpc>
                <a:spcPct val="150000"/>
              </a:lnSpc>
            </a:pPr>
            <a:r>
              <a:rPr lang="en-US" sz="1700" b="0" i="0" dirty="0">
                <a:solidFill>
                  <a:schemeClr val="tx1"/>
                </a:solidFill>
                <a:effectLst/>
                <a:latin typeface="Agency FB" panose="020B0503020202020204" pitchFamily="34" charset="0"/>
              </a:rPr>
              <a:t>         Future research in the field of QR code generation using generative AI may focus on addressing several key challenges and exploring new avenues for advancement.</a:t>
            </a:r>
          </a:p>
          <a:p>
            <a:pPr>
              <a:lnSpc>
                <a:spcPct val="150000"/>
              </a:lnSpc>
            </a:pPr>
            <a:r>
              <a:rPr lang="en-US" sz="1700" dirty="0">
                <a:solidFill>
                  <a:schemeClr val="tx1"/>
                </a:solidFill>
                <a:latin typeface="Agency FB" panose="020B0503020202020204" pitchFamily="34" charset="0"/>
              </a:rPr>
              <a:t>        </a:t>
            </a:r>
            <a:r>
              <a:rPr lang="en-US" sz="1700" b="0" i="0" dirty="0">
                <a:solidFill>
                  <a:schemeClr val="tx1"/>
                </a:solidFill>
                <a:effectLst/>
                <a:latin typeface="Agency FB" panose="020B0503020202020204" pitchFamily="34" charset="0"/>
              </a:rPr>
              <a:t> One research direction involves improving the quality of training data to ensure that generative AI models can effectively learn diverse QR code patterns and designs. </a:t>
            </a:r>
          </a:p>
          <a:p>
            <a:pPr>
              <a:lnSpc>
                <a:spcPct val="150000"/>
              </a:lnSpc>
            </a:pPr>
            <a:r>
              <a:rPr lang="en-US" sz="1700" dirty="0">
                <a:solidFill>
                  <a:schemeClr val="tx1"/>
                </a:solidFill>
                <a:latin typeface="Agency FB" panose="020B0503020202020204" pitchFamily="34" charset="0"/>
              </a:rPr>
              <a:t>         </a:t>
            </a:r>
            <a:r>
              <a:rPr lang="en-US" sz="1700" b="0" i="0" dirty="0">
                <a:solidFill>
                  <a:schemeClr val="tx1"/>
                </a:solidFill>
                <a:effectLst/>
                <a:latin typeface="Agency FB" panose="020B0503020202020204" pitchFamily="34" charset="0"/>
              </a:rPr>
              <a:t>Additionally, optimizing model performance and scalability is essential for deploying generative AI algorithms in real-world applications, particularly in scenarios requiring rapid QR code generation at scale.</a:t>
            </a:r>
          </a:p>
          <a:p>
            <a:pPr>
              <a:lnSpc>
                <a:spcPct val="150000"/>
              </a:lnSpc>
            </a:pPr>
            <a:r>
              <a:rPr lang="en-US" sz="1700" b="0" i="0" dirty="0">
                <a:solidFill>
                  <a:schemeClr val="tx1"/>
                </a:solidFill>
                <a:effectLst/>
                <a:latin typeface="Agency FB" panose="020B0503020202020204" pitchFamily="34" charset="0"/>
              </a:rPr>
              <a:t>        Furthermore, exploring novel generative AI architectures tailored specifically to QR code generation could lead to breakthroughs in design creativity, </a:t>
            </a:r>
            <a:r>
              <a:rPr lang="en-US" sz="1700" b="0" i="0" dirty="0" err="1">
                <a:solidFill>
                  <a:schemeClr val="tx1"/>
                </a:solidFill>
                <a:effectLst/>
                <a:latin typeface="Agency FB" panose="020B0503020202020204" pitchFamily="34" charset="0"/>
              </a:rPr>
              <a:t>scanability</a:t>
            </a:r>
            <a:r>
              <a:rPr lang="en-US" sz="1700" b="0" i="0" dirty="0">
                <a:solidFill>
                  <a:schemeClr val="tx1"/>
                </a:solidFill>
                <a:effectLst/>
                <a:latin typeface="Agency FB" panose="020B0503020202020204" pitchFamily="34" charset="0"/>
              </a:rPr>
              <a:t>, and usability.</a:t>
            </a:r>
            <a:endParaRPr lang="en-IN" sz="1700" dirty="0">
              <a:solidFill>
                <a:schemeClr val="tx1"/>
              </a:solidFill>
              <a:latin typeface="Agency FB" panose="020B0503020202020204" pitchFamily="34" charset="0"/>
            </a:endParaRPr>
          </a:p>
        </p:txBody>
      </p:sp>
    </p:spTree>
    <p:extLst>
      <p:ext uri="{BB962C8B-B14F-4D97-AF65-F5344CB8AC3E}">
        <p14:creationId xmlns:p14="http://schemas.microsoft.com/office/powerpoint/2010/main" val="212101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E9C1-D048-7052-DC46-5404FFBABAEB}"/>
              </a:ext>
            </a:extLst>
          </p:cNvPr>
          <p:cNvSpPr>
            <a:spLocks noGrp="1"/>
          </p:cNvSpPr>
          <p:nvPr>
            <p:ph type="title"/>
          </p:nvPr>
        </p:nvSpPr>
        <p:spPr>
          <a:xfrm>
            <a:off x="1036320" y="432619"/>
            <a:ext cx="10058400" cy="1927124"/>
          </a:xfrm>
        </p:spPr>
        <p:txBody>
          <a:bodyPr>
            <a:normAutofit/>
          </a:bodyPr>
          <a:lstStyle/>
          <a:p>
            <a:pPr algn="ctr"/>
            <a:r>
              <a:rPr lang="en-IN" sz="5400" b="1" dirty="0">
                <a:solidFill>
                  <a:schemeClr val="tx1"/>
                </a:solidFill>
              </a:rPr>
              <a:t>CONCLUSION</a:t>
            </a:r>
            <a:br>
              <a:rPr lang="en-IN" sz="5400" b="1" dirty="0">
                <a:solidFill>
                  <a:schemeClr val="tx1"/>
                </a:solidFill>
              </a:rPr>
            </a:br>
            <a:endParaRPr lang="en-IN" sz="5400" b="1" dirty="0">
              <a:solidFill>
                <a:schemeClr val="tx1"/>
              </a:solidFill>
            </a:endParaRPr>
          </a:p>
        </p:txBody>
      </p:sp>
      <p:sp>
        <p:nvSpPr>
          <p:cNvPr id="3" name="Content Placeholder 2">
            <a:extLst>
              <a:ext uri="{FF2B5EF4-FFF2-40B4-BE49-F238E27FC236}">
                <a16:creationId xmlns:a16="http://schemas.microsoft.com/office/drawing/2014/main" id="{8EEAA388-189B-6C68-738E-3A0445B846CB}"/>
              </a:ext>
            </a:extLst>
          </p:cNvPr>
          <p:cNvSpPr>
            <a:spLocks noGrp="1"/>
          </p:cNvSpPr>
          <p:nvPr>
            <p:ph idx="1"/>
          </p:nvPr>
        </p:nvSpPr>
        <p:spPr/>
        <p:txBody>
          <a:bodyPr>
            <a:noAutofit/>
          </a:bodyPr>
          <a:lstStyle/>
          <a:p>
            <a:pPr algn="ctr"/>
            <a:r>
              <a:rPr lang="en-US" sz="1800" i="0" dirty="0">
                <a:solidFill>
                  <a:schemeClr val="tx1"/>
                </a:solidFill>
                <a:effectLst/>
                <a:latin typeface="Agency FB" panose="020B0503020202020204" pitchFamily="34" charset="0"/>
              </a:rPr>
              <a:t>In conclusion, the integration of generative AI techniques offers significant opportunities for revolutionizing QR code generation. By harnessing the power of GANs, VAEs, and other generative AI algorithms,</a:t>
            </a:r>
          </a:p>
          <a:p>
            <a:pPr algn="ctr"/>
            <a:r>
              <a:rPr lang="en-US" sz="1800" i="0" dirty="0">
                <a:solidFill>
                  <a:schemeClr val="tx1"/>
                </a:solidFill>
                <a:effectLst/>
                <a:latin typeface="Agency FB" panose="020B0503020202020204" pitchFamily="34" charset="0"/>
              </a:rPr>
              <a:t> QR codes can be transformed into dynamic, customizable, and visually appealing assets with enhanced functionality and user engagement. While challenges remain, continued research, interdisciplinary collaboration, and innovation hold the key to unlocking the full potential of QR code technology in the digital age.</a:t>
            </a:r>
          </a:p>
          <a:p>
            <a:pPr marL="0" lvl="0" indent="0" algn="ctr">
              <a:lnSpc>
                <a:spcPct val="114000"/>
              </a:lnSpc>
              <a:spcBef>
                <a:spcPts val="1500"/>
              </a:spcBef>
              <a:spcAft>
                <a:spcPts val="800"/>
              </a:spcAft>
              <a:buClr>
                <a:srgbClr val="0D0D0D"/>
              </a:buClr>
              <a:buSzPts val="1200"/>
              <a:buNone/>
            </a:pPr>
            <a:r>
              <a:rPr lang="en-IN" sz="1800" u="none" strike="noStrike" dirty="0">
                <a:solidFill>
                  <a:srgbClr val="0D0D0D"/>
                </a:solidFill>
                <a:effectLst/>
                <a:latin typeface="Agency FB" panose="020B0503020202020204" pitchFamily="34" charset="0"/>
                <a:ea typeface="Times New Roman" panose="02020603050405020304" pitchFamily="18" charset="0"/>
                <a:cs typeface="Roboto" panose="02000000000000000000" pitchFamily="2" charset="0"/>
              </a:rPr>
              <a:t>Summarize the key findings and outcomes of the project, highlighting the success of using generative AI for QR code generation.</a:t>
            </a:r>
            <a:endParaRPr lang="en-IN" sz="1800" u="none" strike="noStrike" dirty="0">
              <a:effectLst/>
              <a:latin typeface="Agency FB" panose="020B0503020202020204" pitchFamily="34" charset="0"/>
              <a:ea typeface="Roboto" panose="02000000000000000000" pitchFamily="2" charset="0"/>
              <a:cs typeface="Roboto" panose="02000000000000000000" pitchFamily="2" charset="0"/>
            </a:endParaRPr>
          </a:p>
          <a:p>
            <a:pPr marL="0" lvl="0" indent="0" algn="ctr">
              <a:lnSpc>
                <a:spcPct val="114000"/>
              </a:lnSpc>
              <a:spcAft>
                <a:spcPts val="1500"/>
              </a:spcAft>
              <a:buClr>
                <a:srgbClr val="0D0D0D"/>
              </a:buClr>
              <a:buSzPts val="1200"/>
              <a:buNone/>
            </a:pPr>
            <a:r>
              <a:rPr lang="en-IN" sz="1800" u="none" strike="noStrike" dirty="0">
                <a:solidFill>
                  <a:srgbClr val="0D0D0D"/>
                </a:solidFill>
                <a:effectLst/>
                <a:latin typeface="Agency FB" panose="020B0503020202020204" pitchFamily="34" charset="0"/>
                <a:ea typeface="Times New Roman" panose="02020603050405020304" pitchFamily="18" charset="0"/>
                <a:cs typeface="Roboto" panose="02000000000000000000" pitchFamily="2" charset="0"/>
              </a:rPr>
              <a:t>Reflect on the project's contributions to the field of QR code technology and the broader implications for information encoding and communication.</a:t>
            </a:r>
            <a:endParaRPr lang="en-IN" sz="1800" u="none" strike="noStrike" dirty="0">
              <a:effectLst/>
              <a:latin typeface="Agency FB" panose="020B0503020202020204" pitchFamily="34" charset="0"/>
              <a:ea typeface="Roboto" panose="02000000000000000000" pitchFamily="2" charset="0"/>
              <a:cs typeface="Roboto" panose="02000000000000000000" pitchFamily="2" charset="0"/>
            </a:endParaRPr>
          </a:p>
          <a:p>
            <a:pPr algn="ctr"/>
            <a:endParaRPr lang="en-IN" sz="1800" dirty="0">
              <a:solidFill>
                <a:schemeClr val="tx1"/>
              </a:solidFill>
              <a:latin typeface="Agency FB" panose="020B0503020202020204" pitchFamily="34" charset="0"/>
            </a:endParaRPr>
          </a:p>
        </p:txBody>
      </p:sp>
      <p:sp>
        <p:nvSpPr>
          <p:cNvPr id="7" name="TextBox 6">
            <a:extLst>
              <a:ext uri="{FF2B5EF4-FFF2-40B4-BE49-F238E27FC236}">
                <a16:creationId xmlns:a16="http://schemas.microsoft.com/office/drawing/2014/main" id="{D29B221E-5E48-1C32-E21E-79D3FDD667EC}"/>
              </a:ext>
            </a:extLst>
          </p:cNvPr>
          <p:cNvSpPr txBox="1"/>
          <p:nvPr/>
        </p:nvSpPr>
        <p:spPr>
          <a:xfrm>
            <a:off x="2850372" y="5684426"/>
            <a:ext cx="8138160" cy="369332"/>
          </a:xfrm>
          <a:prstGeom prst="rect">
            <a:avLst/>
          </a:prstGeom>
          <a:noFill/>
        </p:spPr>
        <p:txBody>
          <a:bodyPr wrap="square">
            <a:spAutoFit/>
          </a:bodyPr>
          <a:lstStyle/>
          <a:p>
            <a:r>
              <a:rPr lang="fr-FR" dirty="0">
                <a:solidFill>
                  <a:srgbClr val="00B0F0"/>
                </a:solidFill>
              </a:rPr>
              <a:t>Source code @github: https://github.com/SELVAENGINER/GEN-AI-</a:t>
            </a:r>
            <a:endParaRPr lang="en-IN" dirty="0">
              <a:solidFill>
                <a:srgbClr val="00B0F0"/>
              </a:solidFill>
            </a:endParaRPr>
          </a:p>
        </p:txBody>
      </p:sp>
    </p:spTree>
    <p:extLst>
      <p:ext uri="{BB962C8B-B14F-4D97-AF65-F5344CB8AC3E}">
        <p14:creationId xmlns:p14="http://schemas.microsoft.com/office/powerpoint/2010/main" val="583706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Premium Photo | Modern technology background generative ai">
            <a:extLst>
              <a:ext uri="{FF2B5EF4-FFF2-40B4-BE49-F238E27FC236}">
                <a16:creationId xmlns:a16="http://schemas.microsoft.com/office/drawing/2014/main" id="{6FC2BB46-53E5-440A-2C26-9D92E6F611C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7168" b="17168"/>
          <a:stretch>
            <a:fillRect/>
          </a:stretch>
        </p:blipFill>
        <p:spPr bwMode="auto">
          <a:xfrm>
            <a:off x="15" y="0"/>
            <a:ext cx="12191985" cy="49259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C9514B-DB04-FA12-501B-E2672C8923B0}"/>
              </a:ext>
            </a:extLst>
          </p:cNvPr>
          <p:cNvSpPr txBox="1"/>
          <p:nvPr/>
        </p:nvSpPr>
        <p:spPr>
          <a:xfrm>
            <a:off x="1976284" y="5034117"/>
            <a:ext cx="8662219" cy="1446550"/>
          </a:xfrm>
          <a:prstGeom prst="rect">
            <a:avLst/>
          </a:prstGeom>
          <a:noFill/>
        </p:spPr>
        <p:txBody>
          <a:bodyPr wrap="square" rtlCol="0">
            <a:spAutoFit/>
          </a:bodyPr>
          <a:lstStyle/>
          <a:p>
            <a:r>
              <a:rPr lang="en-US" sz="8800" b="1" dirty="0">
                <a:solidFill>
                  <a:srgbClr val="FFFF00"/>
                </a:solidFill>
                <a:latin typeface="Bauhaus 93" panose="04030905020B02020C02" pitchFamily="82" charset="0"/>
              </a:rPr>
              <a:t>T</a:t>
            </a:r>
            <a:r>
              <a:rPr lang="en-US" sz="8800" b="1" dirty="0">
                <a:solidFill>
                  <a:schemeClr val="bg1"/>
                </a:solidFill>
                <a:latin typeface="Bauhaus 93" panose="04030905020B02020C02" pitchFamily="82" charset="0"/>
              </a:rPr>
              <a:t> </a:t>
            </a:r>
            <a:r>
              <a:rPr lang="en-US" sz="8800" b="1" dirty="0">
                <a:solidFill>
                  <a:schemeClr val="accent4"/>
                </a:solidFill>
                <a:latin typeface="Bauhaus 93" panose="04030905020B02020C02" pitchFamily="82" charset="0"/>
              </a:rPr>
              <a:t>H</a:t>
            </a:r>
            <a:r>
              <a:rPr lang="en-US" sz="8800" b="1" dirty="0">
                <a:solidFill>
                  <a:schemeClr val="bg1"/>
                </a:solidFill>
                <a:latin typeface="Bauhaus 93" panose="04030905020B02020C02" pitchFamily="82" charset="0"/>
              </a:rPr>
              <a:t> </a:t>
            </a:r>
            <a:r>
              <a:rPr lang="en-US" sz="8800" b="1" dirty="0">
                <a:solidFill>
                  <a:srgbClr val="00B0F0"/>
                </a:solidFill>
                <a:latin typeface="Bauhaus 93" panose="04030905020B02020C02" pitchFamily="82" charset="0"/>
              </a:rPr>
              <a:t>A</a:t>
            </a:r>
            <a:r>
              <a:rPr lang="en-US" sz="8800" b="1" dirty="0">
                <a:solidFill>
                  <a:schemeClr val="bg1"/>
                </a:solidFill>
                <a:latin typeface="Bauhaus 93" panose="04030905020B02020C02" pitchFamily="82" charset="0"/>
              </a:rPr>
              <a:t> </a:t>
            </a:r>
            <a:r>
              <a:rPr lang="en-US" sz="8800" b="1" dirty="0">
                <a:solidFill>
                  <a:srgbClr val="7030A0"/>
                </a:solidFill>
                <a:latin typeface="Bauhaus 93" panose="04030905020B02020C02" pitchFamily="82" charset="0"/>
              </a:rPr>
              <a:t>N</a:t>
            </a:r>
            <a:r>
              <a:rPr lang="en-US" sz="8800" b="1" dirty="0">
                <a:solidFill>
                  <a:schemeClr val="bg1"/>
                </a:solidFill>
                <a:latin typeface="Bauhaus 93" panose="04030905020B02020C02" pitchFamily="82" charset="0"/>
              </a:rPr>
              <a:t> K   </a:t>
            </a:r>
            <a:r>
              <a:rPr lang="en-US" sz="8800" b="1" dirty="0">
                <a:solidFill>
                  <a:srgbClr val="0070C0"/>
                </a:solidFill>
                <a:latin typeface="Bauhaus 93" panose="04030905020B02020C02" pitchFamily="82" charset="0"/>
              </a:rPr>
              <a:t>Y</a:t>
            </a:r>
            <a:r>
              <a:rPr lang="en-US" sz="8800" b="1" dirty="0">
                <a:solidFill>
                  <a:schemeClr val="bg1"/>
                </a:solidFill>
                <a:latin typeface="Bauhaus 93" panose="04030905020B02020C02" pitchFamily="82" charset="0"/>
              </a:rPr>
              <a:t> </a:t>
            </a:r>
            <a:r>
              <a:rPr lang="en-US" sz="8800" b="1" dirty="0">
                <a:solidFill>
                  <a:srgbClr val="00B050"/>
                </a:solidFill>
                <a:latin typeface="Bauhaus 93" panose="04030905020B02020C02" pitchFamily="82" charset="0"/>
              </a:rPr>
              <a:t>O</a:t>
            </a:r>
            <a:r>
              <a:rPr lang="en-US" sz="8800" b="1" dirty="0">
                <a:solidFill>
                  <a:schemeClr val="bg1"/>
                </a:solidFill>
                <a:latin typeface="Bauhaus 93" panose="04030905020B02020C02" pitchFamily="82" charset="0"/>
              </a:rPr>
              <a:t> </a:t>
            </a:r>
            <a:r>
              <a:rPr lang="en-US" sz="8800" b="1" dirty="0">
                <a:solidFill>
                  <a:srgbClr val="FFC000"/>
                </a:solidFill>
                <a:latin typeface="Bauhaus 93" panose="04030905020B02020C02" pitchFamily="82" charset="0"/>
              </a:rPr>
              <a:t>U</a:t>
            </a:r>
            <a:r>
              <a:rPr lang="en-US" sz="8800" b="1" dirty="0">
                <a:solidFill>
                  <a:schemeClr val="bg1"/>
                </a:solidFill>
                <a:latin typeface="Bauhaus 93" panose="04030905020B02020C02" pitchFamily="82" charset="0"/>
              </a:rPr>
              <a:t> </a:t>
            </a:r>
            <a:endParaRPr lang="en-IN" sz="8800" b="1"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2138669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a:normAutofit/>
          </a:bodyPr>
          <a:lstStyle/>
          <a:p>
            <a:r>
              <a:rPr lang="en-US" sz="6600" b="1" dirty="0">
                <a:solidFill>
                  <a:schemeClr val="tx1"/>
                </a:solidFill>
              </a:rPr>
              <a:t>QR-CODE</a:t>
            </a:r>
            <a:r>
              <a:rPr lang="en-US" sz="6600" b="1" dirty="0"/>
              <a:t> GENERATION</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021498"/>
          </a:xfrm>
        </p:spPr>
        <p:txBody>
          <a:bodyPr>
            <a:normAutofit/>
          </a:bodyPr>
          <a:lstStyle/>
          <a:p>
            <a:r>
              <a:rPr lang="en-US" dirty="0"/>
              <a:t>Using - GENERATIVE AI</a:t>
            </a:r>
            <a:endParaRPr lang="en-US" sz="2400" dirty="0">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124" name="Picture 4" descr="AI Generated QR codes with ControlNet, HuggingFace and Google Colab | by  Sami Maameri | Medium">
            <a:extLst>
              <a:ext uri="{FF2B5EF4-FFF2-40B4-BE49-F238E27FC236}">
                <a16:creationId xmlns:a16="http://schemas.microsoft.com/office/drawing/2014/main" id="{87D4BD6E-9F09-E244-8E96-FF4991BAD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35" r="9692"/>
          <a:stretch/>
        </p:blipFill>
        <p:spPr bwMode="auto">
          <a:xfrm>
            <a:off x="6656438" y="-1"/>
            <a:ext cx="5535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Head with gears with solid fill">
            <a:extLst>
              <a:ext uri="{FF2B5EF4-FFF2-40B4-BE49-F238E27FC236}">
                <a16:creationId xmlns:a16="http://schemas.microsoft.com/office/drawing/2014/main" id="{F756785E-D551-3489-47B0-2DDDE42EBD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7186" y="2179871"/>
            <a:ext cx="1155291" cy="1155291"/>
          </a:xfrm>
          <a:prstGeom prst="rect">
            <a:avLst/>
          </a:prstGeom>
        </p:spPr>
      </p:pic>
    </p:spTree>
    <p:extLst>
      <p:ext uri="{BB962C8B-B14F-4D97-AF65-F5344CB8AC3E}">
        <p14:creationId xmlns:p14="http://schemas.microsoft.com/office/powerpoint/2010/main" val="3239025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D46C-ECE3-166F-738F-127379977FA1}"/>
              </a:ext>
            </a:extLst>
          </p:cNvPr>
          <p:cNvSpPr>
            <a:spLocks noGrp="1"/>
          </p:cNvSpPr>
          <p:nvPr>
            <p:ph type="title"/>
          </p:nvPr>
        </p:nvSpPr>
        <p:spPr>
          <a:xfrm>
            <a:off x="505815" y="953729"/>
            <a:ext cx="3517567" cy="776255"/>
          </a:xfrm>
        </p:spPr>
        <p:txBody>
          <a:bodyPr>
            <a:normAutofit/>
          </a:bodyPr>
          <a:lstStyle/>
          <a:p>
            <a:r>
              <a:rPr lang="en-US" sz="4400" b="1" dirty="0"/>
              <a:t>AGENDA</a:t>
            </a:r>
            <a:endParaRPr lang="en-IN" sz="4400" b="1" dirty="0"/>
          </a:p>
        </p:txBody>
      </p:sp>
      <p:sp>
        <p:nvSpPr>
          <p:cNvPr id="4" name="Text Placeholder 3">
            <a:extLst>
              <a:ext uri="{FF2B5EF4-FFF2-40B4-BE49-F238E27FC236}">
                <a16:creationId xmlns:a16="http://schemas.microsoft.com/office/drawing/2014/main" id="{28A9B3F7-FBD6-D363-4F12-53EC049A65D0}"/>
              </a:ext>
            </a:extLst>
          </p:cNvPr>
          <p:cNvSpPr>
            <a:spLocks noGrp="1"/>
          </p:cNvSpPr>
          <p:nvPr>
            <p:ph type="body" sz="half" idx="2"/>
          </p:nvPr>
        </p:nvSpPr>
        <p:spPr>
          <a:xfrm>
            <a:off x="289504" y="2148314"/>
            <a:ext cx="4135012" cy="4311480"/>
          </a:xfrm>
        </p:spPr>
        <p:txBody>
          <a:bodyPr>
            <a:normAutofit/>
          </a:bodyPr>
          <a:lstStyle/>
          <a:p>
            <a:pPr marL="285750" indent="-285750">
              <a:buFont typeface="Arial" panose="020B0604020202020204" pitchFamily="34" charset="0"/>
              <a:buChar char="•"/>
            </a:pPr>
            <a:r>
              <a:rPr lang="en-IN" sz="1800" dirty="0">
                <a:solidFill>
                  <a:schemeClr val="bg1"/>
                </a:solidFill>
                <a:effectLst/>
                <a:latin typeface="Agency FB" panose="020B0503020202020204" pitchFamily="34" charset="0"/>
                <a:ea typeface="Times New Roman" panose="02020603050405020304" pitchFamily="18" charset="0"/>
              </a:rPr>
              <a:t>INTRODUCTION</a:t>
            </a:r>
            <a:endParaRPr lang="en-IN" sz="1800" dirty="0">
              <a:solidFill>
                <a:schemeClr val="bg1"/>
              </a:solidFill>
              <a:effectLst/>
              <a:latin typeface="Agency FB" panose="020B0503020202020204" pitchFamily="34" charset="0"/>
              <a:ea typeface="Calibri" panose="020F0502020204030204" pitchFamily="34" charset="0"/>
            </a:endParaRPr>
          </a:p>
          <a:p>
            <a:pPr marL="285750" indent="-285750">
              <a:buFont typeface="Arial" panose="020B0604020202020204" pitchFamily="34" charset="0"/>
              <a:buChar char="•"/>
            </a:pPr>
            <a:r>
              <a:rPr lang="en-IN" i="0" dirty="0">
                <a:solidFill>
                  <a:schemeClr val="bg1"/>
                </a:solidFill>
                <a:effectLst/>
                <a:latin typeface="Agency FB" panose="020B0503020202020204" pitchFamily="34" charset="0"/>
              </a:rPr>
              <a:t>Background </a:t>
            </a:r>
          </a:p>
          <a:p>
            <a:pPr marL="285750" indent="-285750">
              <a:buFont typeface="Arial" panose="020B0604020202020204" pitchFamily="34" charset="0"/>
              <a:buChar char="•"/>
            </a:pPr>
            <a:r>
              <a:rPr lang="fr-FR" i="0" dirty="0" err="1">
                <a:solidFill>
                  <a:schemeClr val="bg1"/>
                </a:solidFill>
                <a:effectLst/>
                <a:latin typeface="Agency FB" panose="020B0503020202020204" pitchFamily="34" charset="0"/>
              </a:rPr>
              <a:t>Generative</a:t>
            </a:r>
            <a:r>
              <a:rPr lang="fr-FR" i="0" dirty="0">
                <a:solidFill>
                  <a:schemeClr val="bg1"/>
                </a:solidFill>
                <a:effectLst/>
                <a:latin typeface="Agency FB" panose="020B0503020202020204" pitchFamily="34" charset="0"/>
              </a:rPr>
              <a:t> AI Techniques for QR Code </a:t>
            </a:r>
            <a:r>
              <a:rPr lang="fr-FR" i="0" dirty="0" err="1">
                <a:solidFill>
                  <a:schemeClr val="bg1"/>
                </a:solidFill>
                <a:effectLst/>
                <a:latin typeface="Agency FB" panose="020B0503020202020204" pitchFamily="34" charset="0"/>
              </a:rPr>
              <a:t>Generation</a:t>
            </a:r>
            <a:endParaRPr lang="fr-FR" i="0" dirty="0">
              <a:solidFill>
                <a:schemeClr val="bg1"/>
              </a:solidFill>
              <a:effectLst/>
              <a:latin typeface="Agency FB" panose="020B0503020202020204" pitchFamily="34" charset="0"/>
            </a:endParaRPr>
          </a:p>
          <a:p>
            <a:pPr marL="285750" indent="-285750">
              <a:buFont typeface="Arial" panose="020B0604020202020204" pitchFamily="34" charset="0"/>
              <a:buChar char="•"/>
            </a:pPr>
            <a:r>
              <a:rPr lang="en-US" i="0" dirty="0">
                <a:solidFill>
                  <a:schemeClr val="bg1"/>
                </a:solidFill>
                <a:effectLst/>
                <a:latin typeface="Agency FB" panose="020B0503020202020204" pitchFamily="34" charset="0"/>
              </a:rPr>
              <a:t>Advantages of Using Generative AI for QR Code Generation</a:t>
            </a:r>
          </a:p>
          <a:p>
            <a:pPr marL="285750" indent="-285750" algn="l">
              <a:buFont typeface="Arial" panose="020B0604020202020204" pitchFamily="34" charset="0"/>
              <a:buChar char="•"/>
            </a:pPr>
            <a:r>
              <a:rPr lang="en-IN" i="0" dirty="0">
                <a:solidFill>
                  <a:schemeClr val="bg1"/>
                </a:solidFill>
                <a:effectLst/>
                <a:latin typeface="Agency FB" panose="020B0503020202020204" pitchFamily="34" charset="0"/>
              </a:rPr>
              <a:t>Challenges and Considerations</a:t>
            </a:r>
          </a:p>
          <a:p>
            <a:pPr marL="285750" indent="-285750" algn="l">
              <a:buFont typeface="Arial" panose="020B0604020202020204" pitchFamily="34" charset="0"/>
              <a:buChar char="•"/>
            </a:pPr>
            <a:r>
              <a:rPr lang="en-US" i="0" dirty="0">
                <a:solidFill>
                  <a:schemeClr val="bg1"/>
                </a:solidFill>
                <a:effectLst/>
                <a:latin typeface="Agency FB" panose="020B0503020202020204" pitchFamily="34" charset="0"/>
              </a:rPr>
              <a:t>Future Prospects and Research Directions</a:t>
            </a:r>
          </a:p>
          <a:p>
            <a:pPr marL="285750" indent="-285750">
              <a:buFont typeface="Arial" panose="020B0604020202020204" pitchFamily="34" charset="0"/>
              <a:buChar char="•"/>
            </a:pPr>
            <a:r>
              <a:rPr lang="en-IN" i="0" dirty="0">
                <a:solidFill>
                  <a:schemeClr val="bg1"/>
                </a:solidFill>
                <a:effectLst/>
                <a:latin typeface="Agency FB" panose="020B0503020202020204" pitchFamily="34" charset="0"/>
              </a:rPr>
              <a:t>Conclusion</a:t>
            </a:r>
            <a:endParaRPr lang="en-IN" sz="1800" dirty="0">
              <a:solidFill>
                <a:schemeClr val="bg1"/>
              </a:solidFill>
              <a:effectLst/>
              <a:latin typeface="Agency FB" panose="020B0503020202020204" pitchFamily="34" charset="0"/>
              <a:ea typeface="Calibri" panose="020F0502020204030204" pitchFamily="34" charset="0"/>
            </a:endParaRPr>
          </a:p>
          <a:p>
            <a:pPr marL="285750" indent="-285750">
              <a:buFont typeface="Arial" panose="020B0604020202020204" pitchFamily="34" charset="0"/>
              <a:buChar char="•"/>
            </a:pPr>
            <a:endParaRPr lang="en-IN" dirty="0">
              <a:solidFill>
                <a:schemeClr val="bg1"/>
              </a:solidFill>
              <a:latin typeface="Agency FB" panose="020B0503020202020204" pitchFamily="34" charset="0"/>
            </a:endParaRPr>
          </a:p>
        </p:txBody>
      </p:sp>
      <p:pic>
        <p:nvPicPr>
          <p:cNvPr id="1026" name="Picture 2" descr="Make or break: becoming 'data ready' for gen AI">
            <a:extLst>
              <a:ext uri="{FF2B5EF4-FFF2-40B4-BE49-F238E27FC236}">
                <a16:creationId xmlns:a16="http://schemas.microsoft.com/office/drawing/2014/main" id="{16F33313-408B-1B0A-73F6-C76381E5BA0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794"/>
          <a:stretch/>
        </p:blipFill>
        <p:spPr bwMode="auto">
          <a:xfrm>
            <a:off x="4640826" y="0"/>
            <a:ext cx="75511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74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rtistic AI QR Code Generator">
            <a:extLst>
              <a:ext uri="{FF2B5EF4-FFF2-40B4-BE49-F238E27FC236}">
                <a16:creationId xmlns:a16="http://schemas.microsoft.com/office/drawing/2014/main" id="{E185C198-EDEB-779F-3A06-F738A64678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09" r="9289"/>
          <a:stretch/>
        </p:blipFill>
        <p:spPr bwMode="auto">
          <a:xfrm>
            <a:off x="-1" y="0"/>
            <a:ext cx="545898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0F8B92-EFAA-753F-3A06-07CA2ACA1684}"/>
              </a:ext>
            </a:extLst>
          </p:cNvPr>
          <p:cNvSpPr>
            <a:spLocks noGrp="1"/>
          </p:cNvSpPr>
          <p:nvPr>
            <p:ph type="title"/>
          </p:nvPr>
        </p:nvSpPr>
        <p:spPr>
          <a:xfrm>
            <a:off x="68826" y="2959510"/>
            <a:ext cx="5230761" cy="1865868"/>
          </a:xfrm>
        </p:spPr>
        <p:txBody>
          <a:bodyPr>
            <a:normAutofit/>
          </a:bodyPr>
          <a:lstStyle/>
          <a:p>
            <a:r>
              <a:rPr lang="en-US" sz="4800" b="1" dirty="0">
                <a:solidFill>
                  <a:schemeClr val="tx1"/>
                </a:solidFill>
                <a:highlight>
                  <a:srgbClr val="FFFF00"/>
                </a:highlight>
              </a:rPr>
              <a:t>INTRODUCTION</a:t>
            </a:r>
            <a:endParaRPr lang="en-IN" sz="4800" b="1" dirty="0">
              <a:solidFill>
                <a:schemeClr val="tx1"/>
              </a:solidFill>
              <a:highlight>
                <a:srgbClr val="FFFF00"/>
              </a:highlight>
            </a:endParaRPr>
          </a:p>
        </p:txBody>
      </p:sp>
      <p:sp>
        <p:nvSpPr>
          <p:cNvPr id="3" name="Content Placeholder 2">
            <a:extLst>
              <a:ext uri="{FF2B5EF4-FFF2-40B4-BE49-F238E27FC236}">
                <a16:creationId xmlns:a16="http://schemas.microsoft.com/office/drawing/2014/main" id="{6C38AB7B-ECD6-08DE-BEF3-6FF4C0B69E8B}"/>
              </a:ext>
            </a:extLst>
          </p:cNvPr>
          <p:cNvSpPr>
            <a:spLocks noGrp="1"/>
          </p:cNvSpPr>
          <p:nvPr>
            <p:ph idx="1"/>
          </p:nvPr>
        </p:nvSpPr>
        <p:spPr>
          <a:xfrm>
            <a:off x="5783448" y="1122826"/>
            <a:ext cx="6084087" cy="5005637"/>
          </a:xfrm>
        </p:spPr>
        <p:txBody>
          <a:bodyPr>
            <a:normAutofit/>
          </a:bodyPr>
          <a:lstStyle/>
          <a:p>
            <a:pPr>
              <a:lnSpc>
                <a:spcPct val="150000"/>
              </a:lnSpc>
            </a:pPr>
            <a:r>
              <a:rPr lang="en-IN" sz="1800" dirty="0">
                <a:solidFill>
                  <a:schemeClr val="tx1"/>
                </a:solidFill>
                <a:effectLst/>
                <a:latin typeface="Agency FB" panose="020B0503020202020204" pitchFamily="34" charset="0"/>
                <a:ea typeface="Times New Roman" panose="02020603050405020304" pitchFamily="18" charset="0"/>
              </a:rPr>
              <a:t>The emergence of artificial intelligence (AI) has revolutionized various domains, including  QR code generation .</a:t>
            </a:r>
          </a:p>
          <a:p>
            <a:pPr>
              <a:lnSpc>
                <a:spcPct val="150000"/>
              </a:lnSpc>
            </a:pPr>
            <a:r>
              <a:rPr lang="en-IN" sz="1800" dirty="0">
                <a:solidFill>
                  <a:schemeClr val="tx1"/>
                </a:solidFill>
                <a:effectLst/>
                <a:latin typeface="Agency FB" panose="020B0503020202020204" pitchFamily="34" charset="0"/>
                <a:ea typeface="Times New Roman" panose="02020603050405020304" pitchFamily="18" charset="0"/>
              </a:rPr>
              <a:t>QR codes have become an integral part of modern society, facilitating efficient data encoding and decoding across various industries such as marketing, logistics, and authentication. These two-dimensional barcodes offer a versatile means of transmitting information rapidly and conveniently.</a:t>
            </a:r>
          </a:p>
          <a:p>
            <a:pPr>
              <a:lnSpc>
                <a:spcPct val="150000"/>
              </a:lnSpc>
            </a:pPr>
            <a:r>
              <a:rPr lang="en-IN" sz="1800" dirty="0">
                <a:solidFill>
                  <a:schemeClr val="tx1"/>
                </a:solidFill>
                <a:effectLst/>
                <a:latin typeface="Agency FB" panose="020B0503020202020204" pitchFamily="34" charset="0"/>
                <a:ea typeface="Calibri" panose="020F0502020204030204" pitchFamily="34" charset="0"/>
              </a:rPr>
              <a:t>Generative AI techniques, such as Generative Adversarial Networks (</a:t>
            </a:r>
            <a:r>
              <a:rPr lang="en-IN" sz="1800" b="1" dirty="0">
                <a:solidFill>
                  <a:schemeClr val="tx1"/>
                </a:solidFill>
                <a:effectLst/>
                <a:latin typeface="Agency FB" panose="020B0503020202020204" pitchFamily="34" charset="0"/>
                <a:ea typeface="Calibri" panose="020F0502020204030204" pitchFamily="34" charset="0"/>
              </a:rPr>
              <a:t>GANs</a:t>
            </a:r>
            <a:r>
              <a:rPr lang="en-IN" sz="1800" dirty="0">
                <a:solidFill>
                  <a:schemeClr val="tx1"/>
                </a:solidFill>
                <a:effectLst/>
                <a:latin typeface="Agency FB" panose="020B0503020202020204" pitchFamily="34" charset="0"/>
                <a:ea typeface="Calibri" panose="020F0502020204030204" pitchFamily="34" charset="0"/>
              </a:rPr>
              <a:t>) and Variational Autoencoders (</a:t>
            </a:r>
            <a:r>
              <a:rPr lang="en-IN" sz="1800" b="1" dirty="0">
                <a:solidFill>
                  <a:schemeClr val="tx1"/>
                </a:solidFill>
                <a:effectLst/>
                <a:latin typeface="Agency FB" panose="020B0503020202020204" pitchFamily="34" charset="0"/>
                <a:ea typeface="Calibri" panose="020F0502020204030204" pitchFamily="34" charset="0"/>
              </a:rPr>
              <a:t>VAEs</a:t>
            </a:r>
            <a:r>
              <a:rPr lang="en-IN" sz="1800" dirty="0">
                <a:solidFill>
                  <a:schemeClr val="tx1"/>
                </a:solidFill>
                <a:effectLst/>
                <a:latin typeface="Agency FB" panose="020B0503020202020204" pitchFamily="34" charset="0"/>
                <a:ea typeface="Calibri" panose="020F0502020204030204" pitchFamily="34" charset="0"/>
              </a:rPr>
              <a:t>), offer promising solutions to enhance QR code generation by enabling dynamic, customizable, and visually appealing designs.</a:t>
            </a:r>
          </a:p>
          <a:p>
            <a:pPr>
              <a:lnSpc>
                <a:spcPct val="150000"/>
              </a:lnSpc>
            </a:pPr>
            <a:endParaRPr lang="en-IN" sz="1800" dirty="0">
              <a:solidFill>
                <a:schemeClr val="tx1"/>
              </a:solidFill>
              <a:latin typeface="Agency FB" panose="020B0503020202020204" pitchFamily="34" charset="0"/>
            </a:endParaRPr>
          </a:p>
        </p:txBody>
      </p:sp>
    </p:spTree>
    <p:extLst>
      <p:ext uri="{BB962C8B-B14F-4D97-AF65-F5344CB8AC3E}">
        <p14:creationId xmlns:p14="http://schemas.microsoft.com/office/powerpoint/2010/main" val="383466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2746-EAF1-B365-C533-60B8C3FDD7DB}"/>
              </a:ext>
            </a:extLst>
          </p:cNvPr>
          <p:cNvSpPr>
            <a:spLocks noGrp="1"/>
          </p:cNvSpPr>
          <p:nvPr>
            <p:ph type="title"/>
          </p:nvPr>
        </p:nvSpPr>
        <p:spPr>
          <a:xfrm>
            <a:off x="1097280" y="816077"/>
            <a:ext cx="5165868" cy="921283"/>
          </a:xfrm>
        </p:spPr>
        <p:txBody>
          <a:bodyPr/>
          <a:lstStyle/>
          <a:p>
            <a:r>
              <a:rPr lang="en-US" b="1" dirty="0">
                <a:solidFill>
                  <a:schemeClr val="tx1"/>
                </a:solidFill>
              </a:rPr>
              <a:t>BACKGROUND</a:t>
            </a:r>
            <a:endParaRPr lang="en-IN" b="1" dirty="0">
              <a:solidFill>
                <a:schemeClr val="tx1"/>
              </a:solidFill>
            </a:endParaRPr>
          </a:p>
        </p:txBody>
      </p:sp>
      <p:sp>
        <p:nvSpPr>
          <p:cNvPr id="3" name="Content Placeholder 2">
            <a:extLst>
              <a:ext uri="{FF2B5EF4-FFF2-40B4-BE49-F238E27FC236}">
                <a16:creationId xmlns:a16="http://schemas.microsoft.com/office/drawing/2014/main" id="{407104F2-908C-C138-631D-DDBC69516A81}"/>
              </a:ext>
            </a:extLst>
          </p:cNvPr>
          <p:cNvSpPr>
            <a:spLocks noGrp="1"/>
          </p:cNvSpPr>
          <p:nvPr>
            <p:ph idx="1"/>
          </p:nvPr>
        </p:nvSpPr>
        <p:spPr>
          <a:xfrm>
            <a:off x="1097280" y="2108202"/>
            <a:ext cx="10058400" cy="3427360"/>
          </a:xfrm>
        </p:spPr>
        <p:txBody>
          <a:bodyPr/>
          <a:lstStyle/>
          <a:p>
            <a:pPr>
              <a:lnSpc>
                <a:spcPct val="150000"/>
              </a:lnSpc>
              <a:buFont typeface="Wingdings" panose="05000000000000000000" pitchFamily="2" charset="2"/>
              <a:buChar char="§"/>
            </a:pPr>
            <a:r>
              <a:rPr lang="en-US" dirty="0">
                <a:solidFill>
                  <a:schemeClr val="tx1"/>
                </a:solidFill>
                <a:latin typeface="Agency FB" panose="020B0503020202020204" pitchFamily="34" charset="0"/>
              </a:rPr>
              <a:t>       </a:t>
            </a:r>
            <a:r>
              <a:rPr lang="en-US" dirty="0">
                <a:solidFill>
                  <a:schemeClr val="accent5"/>
                </a:solidFill>
                <a:latin typeface="Agency FB" panose="020B0503020202020204" pitchFamily="34" charset="0"/>
              </a:rPr>
              <a:t>Traditional QR code </a:t>
            </a:r>
            <a:r>
              <a:rPr lang="en-US" dirty="0">
                <a:solidFill>
                  <a:schemeClr val="tx1"/>
                </a:solidFill>
                <a:latin typeface="Agency FB" panose="020B0503020202020204" pitchFamily="34" charset="0"/>
              </a:rPr>
              <a:t>generation methods involve encoding data into a grid of black and white squares, resulting in static, monochromatic patterns.</a:t>
            </a:r>
          </a:p>
          <a:p>
            <a:pPr>
              <a:lnSpc>
                <a:spcPct val="150000"/>
              </a:lnSpc>
              <a:buFont typeface="Wingdings" panose="05000000000000000000" pitchFamily="2" charset="2"/>
              <a:buChar char="§"/>
            </a:pPr>
            <a:r>
              <a:rPr lang="en-US" dirty="0">
                <a:solidFill>
                  <a:schemeClr val="tx1"/>
                </a:solidFill>
                <a:latin typeface="Agency FB" panose="020B0503020202020204" pitchFamily="34" charset="0"/>
              </a:rPr>
              <a:t>      </a:t>
            </a:r>
            <a:r>
              <a:rPr lang="en-US" dirty="0">
                <a:solidFill>
                  <a:schemeClr val="accent5"/>
                </a:solidFill>
                <a:latin typeface="Agency FB" panose="020B0503020202020204" pitchFamily="34" charset="0"/>
              </a:rPr>
              <a:t>Static QR codes </a:t>
            </a:r>
            <a:r>
              <a:rPr lang="en-US" dirty="0">
                <a:solidFill>
                  <a:schemeClr val="tx1"/>
                </a:solidFill>
                <a:latin typeface="Agency FB" panose="020B0503020202020204" pitchFamily="34" charset="0"/>
              </a:rPr>
              <a:t>have limitations in terms of design flexibility, customization, and visual appeal, which may hinder user engagement and adoption.</a:t>
            </a:r>
          </a:p>
          <a:p>
            <a:pPr>
              <a:lnSpc>
                <a:spcPct val="150000"/>
              </a:lnSpc>
              <a:buFont typeface="Wingdings" panose="05000000000000000000" pitchFamily="2" charset="2"/>
              <a:buChar char="§"/>
            </a:pPr>
            <a:r>
              <a:rPr lang="en-US" dirty="0">
                <a:solidFill>
                  <a:schemeClr val="tx1"/>
                </a:solidFill>
                <a:latin typeface="Agency FB" panose="020B0503020202020204" pitchFamily="34" charset="0"/>
              </a:rPr>
              <a:t>     </a:t>
            </a:r>
            <a:r>
              <a:rPr lang="en-US" b="1" dirty="0">
                <a:solidFill>
                  <a:schemeClr val="accent5"/>
                </a:solidFill>
                <a:latin typeface="Agency FB" panose="020B0503020202020204" pitchFamily="34" charset="0"/>
              </a:rPr>
              <a:t>Generative AI</a:t>
            </a:r>
            <a:r>
              <a:rPr lang="en-US" dirty="0">
                <a:solidFill>
                  <a:schemeClr val="tx1"/>
                </a:solidFill>
                <a:latin typeface="Agency FB" panose="020B0503020202020204" pitchFamily="34" charset="0"/>
              </a:rPr>
              <a:t>, a subset of artificial intelligence, focuses on generating new data that mimics existing data distributions, offering potential solutions to overcome the limitations of traditional QR code generation.</a:t>
            </a:r>
            <a:endParaRPr lang="en-IN" dirty="0">
              <a:solidFill>
                <a:schemeClr val="tx1"/>
              </a:solidFill>
              <a:latin typeface="Agency FB" panose="020B0503020202020204" pitchFamily="34" charset="0"/>
            </a:endParaRPr>
          </a:p>
        </p:txBody>
      </p:sp>
    </p:spTree>
    <p:extLst>
      <p:ext uri="{BB962C8B-B14F-4D97-AF65-F5344CB8AC3E}">
        <p14:creationId xmlns:p14="http://schemas.microsoft.com/office/powerpoint/2010/main" val="22771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afe Gen AI">
            <a:extLst>
              <a:ext uri="{FF2B5EF4-FFF2-40B4-BE49-F238E27FC236}">
                <a16:creationId xmlns:a16="http://schemas.microsoft.com/office/drawing/2014/main" id="{8599D386-77C1-C72F-F7B8-1897EEB480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743"/>
          <a:stretch/>
        </p:blipFill>
        <p:spPr bwMode="auto">
          <a:xfrm>
            <a:off x="0" y="-14272"/>
            <a:ext cx="4650658" cy="68722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9112F0-EE27-294A-07EE-15E788A26E9A}"/>
              </a:ext>
            </a:extLst>
          </p:cNvPr>
          <p:cNvSpPr>
            <a:spLocks noGrp="1"/>
          </p:cNvSpPr>
          <p:nvPr>
            <p:ph type="title"/>
          </p:nvPr>
        </p:nvSpPr>
        <p:spPr>
          <a:xfrm>
            <a:off x="113928" y="2045029"/>
            <a:ext cx="4536730" cy="2767942"/>
          </a:xfrm>
        </p:spPr>
        <p:txBody>
          <a:bodyPr>
            <a:normAutofit fontScale="90000"/>
          </a:bodyPr>
          <a:lstStyle/>
          <a:p>
            <a:r>
              <a:rPr lang="fr-FR" sz="5400" b="1" i="0" dirty="0" err="1">
                <a:solidFill>
                  <a:schemeClr val="bg1"/>
                </a:solidFill>
                <a:effectLst/>
              </a:rPr>
              <a:t>Generative</a:t>
            </a:r>
            <a:r>
              <a:rPr lang="fr-FR" sz="5400" b="1" i="0" dirty="0">
                <a:solidFill>
                  <a:schemeClr val="bg1"/>
                </a:solidFill>
                <a:effectLst/>
              </a:rPr>
              <a:t> AI Techniques</a:t>
            </a:r>
            <a:br>
              <a:rPr lang="fr-FR" sz="5400" b="1" i="0" dirty="0">
                <a:solidFill>
                  <a:schemeClr val="bg1"/>
                </a:solidFill>
                <a:effectLst/>
              </a:rPr>
            </a:br>
            <a:endParaRPr lang="en-IN" sz="5400" b="1" dirty="0"/>
          </a:p>
        </p:txBody>
      </p:sp>
      <p:sp>
        <p:nvSpPr>
          <p:cNvPr id="3" name="Content Placeholder 2">
            <a:extLst>
              <a:ext uri="{FF2B5EF4-FFF2-40B4-BE49-F238E27FC236}">
                <a16:creationId xmlns:a16="http://schemas.microsoft.com/office/drawing/2014/main" id="{41A7F74D-7ECF-770F-6B62-3D633A8BBEC9}"/>
              </a:ext>
            </a:extLst>
          </p:cNvPr>
          <p:cNvSpPr>
            <a:spLocks noGrp="1"/>
          </p:cNvSpPr>
          <p:nvPr>
            <p:ph idx="1"/>
          </p:nvPr>
        </p:nvSpPr>
        <p:spPr>
          <a:xfrm>
            <a:off x="5316964" y="1206090"/>
            <a:ext cx="6369222" cy="4122994"/>
          </a:xfrm>
        </p:spPr>
        <p:txBody>
          <a:bodyPr>
            <a:normAutofit fontScale="92500" lnSpcReduction="10000"/>
          </a:bodyPr>
          <a:lstStyle/>
          <a:p>
            <a:pPr>
              <a:lnSpc>
                <a:spcPct val="150000"/>
              </a:lnSpc>
              <a:buFont typeface="Wingdings" panose="05000000000000000000" pitchFamily="2" charset="2"/>
              <a:buChar char="Ø"/>
            </a:pPr>
            <a:r>
              <a:rPr lang="en-US" sz="2400" b="1" dirty="0">
                <a:solidFill>
                  <a:schemeClr val="accent4"/>
                </a:solidFill>
                <a:latin typeface="Agency FB" panose="020B0503020202020204" pitchFamily="34" charset="0"/>
              </a:rPr>
              <a:t>GANs </a:t>
            </a:r>
            <a:r>
              <a:rPr lang="en-US" dirty="0">
                <a:latin typeface="Agency FB" panose="020B0503020202020204" pitchFamily="34" charset="0"/>
              </a:rPr>
              <a:t>are deep learning models consisting of two neural networks: a generator and a discriminator. The generator generates new data samples, while the discriminator distinguishes between real and generated samples. Through adversarial training, GANs learn to generate realistic and diverse data.</a:t>
            </a:r>
          </a:p>
          <a:p>
            <a:pPr marL="0" indent="0">
              <a:lnSpc>
                <a:spcPct val="150000"/>
              </a:lnSpc>
              <a:buNone/>
            </a:pPr>
            <a:endParaRPr lang="en-US" dirty="0">
              <a:latin typeface="Agency FB" panose="020B0503020202020204" pitchFamily="34" charset="0"/>
            </a:endParaRPr>
          </a:p>
          <a:p>
            <a:pPr>
              <a:lnSpc>
                <a:spcPct val="150000"/>
              </a:lnSpc>
              <a:buFont typeface="Wingdings" panose="05000000000000000000" pitchFamily="2" charset="2"/>
              <a:buChar char="Ø"/>
            </a:pPr>
            <a:r>
              <a:rPr lang="en-US" sz="2600" b="1" dirty="0">
                <a:solidFill>
                  <a:schemeClr val="accent4"/>
                </a:solidFill>
                <a:latin typeface="Agency FB" panose="020B0503020202020204" pitchFamily="34" charset="0"/>
              </a:rPr>
              <a:t>VAEs </a:t>
            </a:r>
            <a:r>
              <a:rPr lang="en-US" dirty="0">
                <a:latin typeface="Agency FB" panose="020B0503020202020204" pitchFamily="34" charset="0"/>
              </a:rPr>
              <a:t>are probabilistic models that learn to encode and decode data into a latent space. By sampling from the latent space, VAEs can generate new data samples that resemble the original data distribution while allowing for interpolation and exploration of latent features.</a:t>
            </a:r>
            <a:endParaRPr lang="en-IN" dirty="0">
              <a:latin typeface="Agency FB" panose="020B0503020202020204" pitchFamily="34" charset="0"/>
            </a:endParaRPr>
          </a:p>
        </p:txBody>
      </p:sp>
      <p:sp>
        <p:nvSpPr>
          <p:cNvPr id="4" name="Text Placeholder 3">
            <a:extLst>
              <a:ext uri="{FF2B5EF4-FFF2-40B4-BE49-F238E27FC236}">
                <a16:creationId xmlns:a16="http://schemas.microsoft.com/office/drawing/2014/main" id="{F0FBEAE8-4917-931C-0900-7B7A48ACF875}"/>
              </a:ext>
            </a:extLst>
          </p:cNvPr>
          <p:cNvSpPr>
            <a:spLocks noGrp="1"/>
          </p:cNvSpPr>
          <p:nvPr>
            <p:ph type="body" sz="half" idx="2"/>
          </p:nvPr>
        </p:nvSpPr>
        <p:spPr>
          <a:xfrm>
            <a:off x="304846" y="4341767"/>
            <a:ext cx="3895366" cy="987317"/>
          </a:xfrm>
        </p:spPr>
        <p:txBody>
          <a:bodyPr>
            <a:normAutofit fontScale="92500" lnSpcReduction="20000"/>
          </a:bodyPr>
          <a:lstStyle/>
          <a:p>
            <a:r>
              <a:rPr lang="fr-FR" sz="3200" i="0" dirty="0">
                <a:solidFill>
                  <a:schemeClr val="tx1"/>
                </a:solidFill>
                <a:effectLst/>
                <a:highlight>
                  <a:srgbClr val="FFFF00"/>
                </a:highlight>
                <a:latin typeface="Arial Black" panose="020B0A04020102020204" pitchFamily="34" charset="0"/>
              </a:rPr>
              <a:t>QR CODE GENERATION</a:t>
            </a:r>
            <a:endParaRPr lang="en-IN" sz="3200" dirty="0">
              <a:solidFill>
                <a:schemeClr val="tx1"/>
              </a:solidFill>
              <a:highlight>
                <a:srgbClr val="FFFF00"/>
              </a:highlight>
              <a:latin typeface="Arial Black" panose="020B0A04020102020204" pitchFamily="34" charset="0"/>
            </a:endParaRPr>
          </a:p>
        </p:txBody>
      </p:sp>
    </p:spTree>
    <p:extLst>
      <p:ext uri="{BB962C8B-B14F-4D97-AF65-F5344CB8AC3E}">
        <p14:creationId xmlns:p14="http://schemas.microsoft.com/office/powerpoint/2010/main" val="254837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2473A-CFF8-BABE-1853-5A12DB52EED1}"/>
              </a:ext>
            </a:extLst>
          </p:cNvPr>
          <p:cNvSpPr>
            <a:spLocks noGrp="1"/>
          </p:cNvSpPr>
          <p:nvPr>
            <p:ph idx="1"/>
          </p:nvPr>
        </p:nvSpPr>
        <p:spPr>
          <a:xfrm>
            <a:off x="5557307" y="1864851"/>
            <a:ext cx="5928344" cy="5294757"/>
          </a:xfrm>
        </p:spPr>
        <p:txBody>
          <a:bodyPr>
            <a:normAutofit/>
          </a:bodyPr>
          <a:lstStyle/>
          <a:p>
            <a:r>
              <a:rPr lang="en-US" dirty="0">
                <a:latin typeface="Agency FB" panose="020B0503020202020204" pitchFamily="34" charset="0"/>
              </a:rPr>
              <a:t>In this project, the problem we are addressing is the conventional limitations of QR code generation. Traditional QR codes lack flexibility in design and often appear monotonous and unappealing. This restricts their effectiveness in capturing user attention and conveying brand identity. Moreover, manual customization of QR codes to align with specific branding requirements can be labor-intensive and inefficient.</a:t>
            </a:r>
          </a:p>
          <a:p>
            <a:endParaRPr lang="en-US" dirty="0">
              <a:latin typeface="Agency FB" panose="020B0503020202020204" pitchFamily="34" charset="0"/>
            </a:endParaRPr>
          </a:p>
          <a:p>
            <a:r>
              <a:rPr lang="en-US" dirty="0">
                <a:latin typeface="Agency FB" panose="020B0503020202020204" pitchFamily="34" charset="0"/>
              </a:rPr>
              <a:t>By integrating AI (Artificial Intelligence) techniques, particularly deep learning and neural style transfer, we aim to revolutionize QR code design. The goal is to develop a solution that not only generates functional QR codes but also empowers users to create visually captivating codes that resonate with their brand image and marketing objectives.</a:t>
            </a:r>
            <a:endParaRPr lang="en-IN" dirty="0">
              <a:latin typeface="Agency FB" panose="020B0503020202020204" pitchFamily="34" charset="0"/>
            </a:endParaRPr>
          </a:p>
        </p:txBody>
      </p:sp>
      <p:pic>
        <p:nvPicPr>
          <p:cNvPr id="3074" name="Picture 2" descr="QR Code Art - JESS3">
            <a:extLst>
              <a:ext uri="{FF2B5EF4-FFF2-40B4-BE49-F238E27FC236}">
                <a16:creationId xmlns:a16="http://schemas.microsoft.com/office/drawing/2014/main" id="{32826123-C2EE-05C1-73F6-82D4E3530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458985"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CC369C-DD70-2C1C-10F8-63791E1048D1}"/>
              </a:ext>
            </a:extLst>
          </p:cNvPr>
          <p:cNvSpPr>
            <a:spLocks noGrp="1"/>
          </p:cNvSpPr>
          <p:nvPr>
            <p:ph type="title"/>
          </p:nvPr>
        </p:nvSpPr>
        <p:spPr>
          <a:xfrm>
            <a:off x="5642143" y="442453"/>
            <a:ext cx="3191114" cy="1110551"/>
          </a:xfrm>
          <a:solidFill>
            <a:srgbClr val="FFC000"/>
          </a:solidFill>
        </p:spPr>
        <p:txBody>
          <a:bodyPr/>
          <a:lstStyle/>
          <a:p>
            <a:r>
              <a:rPr lang="en-US" b="1" dirty="0">
                <a:solidFill>
                  <a:schemeClr val="tx1"/>
                </a:solidFill>
              </a:rPr>
              <a:t>PROBLEM STATEMENT</a:t>
            </a:r>
            <a:endParaRPr lang="en-IN" b="1" dirty="0">
              <a:solidFill>
                <a:schemeClr val="tx1"/>
              </a:solidFill>
            </a:endParaRPr>
          </a:p>
        </p:txBody>
      </p:sp>
    </p:spTree>
    <p:extLst>
      <p:ext uri="{BB962C8B-B14F-4D97-AF65-F5344CB8AC3E}">
        <p14:creationId xmlns:p14="http://schemas.microsoft.com/office/powerpoint/2010/main" val="152516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58DD-E7A1-08A4-8C08-D470FD79F1E8}"/>
              </a:ext>
            </a:extLst>
          </p:cNvPr>
          <p:cNvSpPr>
            <a:spLocks noGrp="1"/>
          </p:cNvSpPr>
          <p:nvPr>
            <p:ph type="title"/>
          </p:nvPr>
        </p:nvSpPr>
        <p:spPr>
          <a:xfrm>
            <a:off x="2939846" y="934064"/>
            <a:ext cx="6168759" cy="755211"/>
          </a:xfrm>
          <a:solidFill>
            <a:srgbClr val="FFC000"/>
          </a:solidFill>
        </p:spPr>
        <p:txBody>
          <a:bodyPr>
            <a:normAutofit fontScale="90000"/>
          </a:bodyPr>
          <a:lstStyle/>
          <a:p>
            <a:r>
              <a:rPr lang="en-US" b="1" dirty="0">
                <a:solidFill>
                  <a:schemeClr val="tx1"/>
                </a:solidFill>
              </a:rPr>
              <a:t>PROBLEM OVERVIEW</a:t>
            </a:r>
            <a:endParaRPr lang="en-IN" b="1" dirty="0">
              <a:solidFill>
                <a:schemeClr val="tx1"/>
              </a:solidFill>
            </a:endParaRPr>
          </a:p>
        </p:txBody>
      </p:sp>
      <p:sp>
        <p:nvSpPr>
          <p:cNvPr id="6" name="TextBox 5">
            <a:extLst>
              <a:ext uri="{FF2B5EF4-FFF2-40B4-BE49-F238E27FC236}">
                <a16:creationId xmlns:a16="http://schemas.microsoft.com/office/drawing/2014/main" id="{E3D5F57A-DA86-9F74-82DF-AA33BFB024D8}"/>
              </a:ext>
            </a:extLst>
          </p:cNvPr>
          <p:cNvSpPr txBox="1"/>
          <p:nvPr/>
        </p:nvSpPr>
        <p:spPr>
          <a:xfrm>
            <a:off x="1030418" y="2075564"/>
            <a:ext cx="5734175" cy="2031325"/>
          </a:xfrm>
          <a:prstGeom prst="rect">
            <a:avLst/>
          </a:prstGeom>
          <a:noFill/>
        </p:spPr>
        <p:txBody>
          <a:bodyPr wrap="square">
            <a:spAutoFit/>
          </a:bodyPr>
          <a:lstStyle/>
          <a:p>
            <a:r>
              <a:rPr lang="en-US" dirty="0">
                <a:latin typeface="Agency FB" panose="020B0503020202020204" pitchFamily="34" charset="0"/>
              </a:rPr>
              <a:t>The project revolves around leveraging advanced AI methodologies, specifically utilizing deep learning models like VGG19, to enhance QR code generation. By harnessing the power of AI, our objective is to elevate QR code design to new heights, offering users the ability to create customized, visually appealing codes that integrate seamlessly with their brand aesthetics.</a:t>
            </a:r>
          </a:p>
          <a:p>
            <a:endParaRPr lang="en-US" dirty="0">
              <a:latin typeface="Agency FB" panose="020B0503020202020204" pitchFamily="34" charset="0"/>
            </a:endParaRPr>
          </a:p>
        </p:txBody>
      </p:sp>
      <p:sp>
        <p:nvSpPr>
          <p:cNvPr id="8" name="TextBox 7">
            <a:extLst>
              <a:ext uri="{FF2B5EF4-FFF2-40B4-BE49-F238E27FC236}">
                <a16:creationId xmlns:a16="http://schemas.microsoft.com/office/drawing/2014/main" id="{212E0FBF-175F-CC48-7BB6-A1A09CEE3673}"/>
              </a:ext>
            </a:extLst>
          </p:cNvPr>
          <p:cNvSpPr txBox="1"/>
          <p:nvPr/>
        </p:nvSpPr>
        <p:spPr>
          <a:xfrm>
            <a:off x="5810865" y="4176618"/>
            <a:ext cx="5830528" cy="1477328"/>
          </a:xfrm>
          <a:prstGeom prst="rect">
            <a:avLst/>
          </a:prstGeom>
          <a:noFill/>
        </p:spPr>
        <p:txBody>
          <a:bodyPr wrap="square">
            <a:spAutoFit/>
          </a:bodyPr>
          <a:lstStyle/>
          <a:p>
            <a:r>
              <a:rPr lang="en-US" dirty="0">
                <a:latin typeface="Agency FB" panose="020B0503020202020204" pitchFamily="34" charset="0"/>
              </a:rPr>
              <a:t>Our approach involves the fusion of cutting-edge technology with practical application, transforming QR codes from mere functional tools to dynamic elements of visual communication. Through this project, we aspire to set a new standard for QR code design that aligns with modern design trends and user expectations.</a:t>
            </a:r>
            <a:endParaRPr lang="en-IN" dirty="0">
              <a:latin typeface="Agency FB" panose="020B0503020202020204" pitchFamily="34" charset="0"/>
            </a:endParaRPr>
          </a:p>
        </p:txBody>
      </p:sp>
      <p:pic>
        <p:nvPicPr>
          <p:cNvPr id="1026" name="Picture 2" descr="How to scan QR code on your phone or PC [+ Video] | NordVPN">
            <a:extLst>
              <a:ext uri="{FF2B5EF4-FFF2-40B4-BE49-F238E27FC236}">
                <a16:creationId xmlns:a16="http://schemas.microsoft.com/office/drawing/2014/main" id="{E6B044BC-6362-9901-DA94-D9949DFA5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922" y="2075564"/>
            <a:ext cx="3581400" cy="1980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Generator | Create Your Free QR Codes">
            <a:extLst>
              <a:ext uri="{FF2B5EF4-FFF2-40B4-BE49-F238E27FC236}">
                <a16:creationId xmlns:a16="http://schemas.microsoft.com/office/drawing/2014/main" id="{5830B5AE-0E40-F3B0-6E01-C6FD31A8A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271" y="3770671"/>
            <a:ext cx="2281084" cy="228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0766DC-311F-E7F3-BEF3-D4CEC84CDD2E}"/>
              </a:ext>
            </a:extLst>
          </p:cNvPr>
          <p:cNvSpPr txBox="1"/>
          <p:nvPr/>
        </p:nvSpPr>
        <p:spPr>
          <a:xfrm>
            <a:off x="796413" y="513424"/>
            <a:ext cx="6096000" cy="830997"/>
          </a:xfrm>
          <a:prstGeom prst="rect">
            <a:avLst/>
          </a:prstGeom>
          <a:noFill/>
        </p:spPr>
        <p:txBody>
          <a:bodyPr wrap="square">
            <a:spAutoFit/>
          </a:bodyPr>
          <a:lstStyle/>
          <a:p>
            <a:r>
              <a:rPr lang="en-IN" sz="4800" b="1" dirty="0">
                <a:latin typeface="+mj-lt"/>
              </a:rPr>
              <a:t>End Users</a:t>
            </a:r>
          </a:p>
        </p:txBody>
      </p:sp>
      <p:sp>
        <p:nvSpPr>
          <p:cNvPr id="9" name="TextBox 8">
            <a:extLst>
              <a:ext uri="{FF2B5EF4-FFF2-40B4-BE49-F238E27FC236}">
                <a16:creationId xmlns:a16="http://schemas.microsoft.com/office/drawing/2014/main" id="{FDB2473C-2972-908C-4E12-ACF649D11D16}"/>
              </a:ext>
            </a:extLst>
          </p:cNvPr>
          <p:cNvSpPr txBox="1"/>
          <p:nvPr/>
        </p:nvSpPr>
        <p:spPr>
          <a:xfrm>
            <a:off x="796413" y="1434772"/>
            <a:ext cx="5683045" cy="5078313"/>
          </a:xfrm>
          <a:prstGeom prst="rect">
            <a:avLst/>
          </a:prstGeom>
          <a:noFill/>
        </p:spPr>
        <p:txBody>
          <a:bodyPr wrap="square">
            <a:spAutoFit/>
          </a:bodyPr>
          <a:lstStyle/>
          <a:p>
            <a:r>
              <a:rPr lang="en-US" dirty="0">
                <a:latin typeface="Agency FB" panose="020B0503020202020204" pitchFamily="34" charset="0"/>
              </a:rPr>
              <a:t>The end users of our AI-driven QR code generation solution encompass a broad spectrum of individuals and businesses:</a:t>
            </a:r>
          </a:p>
          <a:p>
            <a:endParaRPr lang="en-US" dirty="0">
              <a:latin typeface="Agency FB" panose="020B0503020202020204" pitchFamily="34" charset="0"/>
            </a:endParaRPr>
          </a:p>
          <a:p>
            <a:r>
              <a:rPr lang="en-US" b="1" dirty="0">
                <a:latin typeface="Agency FB" panose="020B0503020202020204" pitchFamily="34" charset="0"/>
              </a:rPr>
              <a:t>Businesses: </a:t>
            </a:r>
            <a:r>
              <a:rPr lang="en-US" dirty="0">
                <a:latin typeface="Agency FB" panose="020B0503020202020204" pitchFamily="34" charset="0"/>
              </a:rPr>
              <a:t>Seeking to embed QR codes into their marketing collateral and promotional materials.</a:t>
            </a:r>
          </a:p>
          <a:p>
            <a:endParaRPr lang="en-US" dirty="0">
              <a:latin typeface="Agency FB" panose="020B0503020202020204" pitchFamily="34" charset="0"/>
            </a:endParaRPr>
          </a:p>
          <a:p>
            <a:r>
              <a:rPr lang="en-US" b="1" dirty="0">
                <a:latin typeface="Agency FB" panose="020B0503020202020204" pitchFamily="34" charset="0"/>
              </a:rPr>
              <a:t>Marketers: </a:t>
            </a:r>
            <a:r>
              <a:rPr lang="en-US" dirty="0">
                <a:latin typeface="Agency FB" panose="020B0503020202020204" pitchFamily="34" charset="0"/>
              </a:rPr>
              <a:t>Utilizing QR codes for engaging campaigns and customer interactions.</a:t>
            </a:r>
          </a:p>
          <a:p>
            <a:endParaRPr lang="en-US" dirty="0">
              <a:latin typeface="Agency FB" panose="020B0503020202020204" pitchFamily="34" charset="0"/>
            </a:endParaRPr>
          </a:p>
          <a:p>
            <a:r>
              <a:rPr lang="en-US" b="1" dirty="0">
                <a:latin typeface="Agency FB" panose="020B0503020202020204" pitchFamily="34" charset="0"/>
              </a:rPr>
              <a:t>Designers:</a:t>
            </a:r>
            <a:r>
              <a:rPr lang="en-US" dirty="0">
                <a:latin typeface="Agency FB" panose="020B0503020202020204" pitchFamily="34" charset="0"/>
              </a:rPr>
              <a:t> Incorporating QR codes into visually appealing designs and artworks.</a:t>
            </a:r>
          </a:p>
          <a:p>
            <a:r>
              <a:rPr lang="en-US" dirty="0">
                <a:latin typeface="Agency FB" panose="020B0503020202020204" pitchFamily="34" charset="0"/>
              </a:rPr>
              <a:t>Individuals: Interested in creating personalized QR codes for events, personal branding, or artistic expression.</a:t>
            </a:r>
          </a:p>
          <a:p>
            <a:endParaRPr lang="en-US" dirty="0">
              <a:latin typeface="Agency FB" panose="020B0503020202020204" pitchFamily="34" charset="0"/>
            </a:endParaRPr>
          </a:p>
          <a:p>
            <a:r>
              <a:rPr lang="en-US" dirty="0">
                <a:latin typeface="Agency FB" panose="020B0503020202020204" pitchFamily="34" charset="0"/>
              </a:rPr>
              <a:t>Our solution caters to anyone who values both the functionality and aesthetics of QR codes, offering a platform that empowers users to generate codes that reflect their unique style and purpose.</a:t>
            </a:r>
          </a:p>
          <a:p>
            <a:endParaRPr lang="en-US" dirty="0">
              <a:latin typeface="Agency FB" panose="020B0503020202020204" pitchFamily="34" charset="0"/>
            </a:endParaRPr>
          </a:p>
        </p:txBody>
      </p:sp>
      <p:pic>
        <p:nvPicPr>
          <p:cNvPr id="4098" name="Picture 2" descr="How I animated a QR code with DALL-E 3 and GPT-4 | Mark Fulton posted on  the topic | LinkedIn">
            <a:extLst>
              <a:ext uri="{FF2B5EF4-FFF2-40B4-BE49-F238E27FC236}">
                <a16:creationId xmlns:a16="http://schemas.microsoft.com/office/drawing/2014/main" id="{5DC378DA-38AC-250B-B128-572DCB186D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99" t="8662" r="13873" b="7481"/>
          <a:stretch/>
        </p:blipFill>
        <p:spPr bwMode="auto">
          <a:xfrm>
            <a:off x="7118555" y="-1"/>
            <a:ext cx="5043947" cy="641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4067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{B3AFC0E4-3E2F-478F-8CFD-68101B9BFD6D}tf33845126_win32</Template>
  <TotalTime>255</TotalTime>
  <Words>1526</Words>
  <Application>Microsoft Office PowerPoint</Application>
  <PresentationFormat>Widescreen</PresentationFormat>
  <Paragraphs>116</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Agency FB</vt:lpstr>
      <vt:lpstr>Arial</vt:lpstr>
      <vt:lpstr>Arial Black</vt:lpstr>
      <vt:lpstr>Bauhaus 93</vt:lpstr>
      <vt:lpstr>Bookman Old Style</vt:lpstr>
      <vt:lpstr>Calibri</vt:lpstr>
      <vt:lpstr>Franklin Gothic Book</vt:lpstr>
      <vt:lpstr>Times New Roman</vt:lpstr>
      <vt:lpstr>Wingdings</vt:lpstr>
      <vt:lpstr>1_RetrospectVTI</vt:lpstr>
      <vt:lpstr>PowerPoint Presentation</vt:lpstr>
      <vt:lpstr>QR-CODE GENERATION</vt:lpstr>
      <vt:lpstr>AGENDA</vt:lpstr>
      <vt:lpstr>INTRODUCTION</vt:lpstr>
      <vt:lpstr>BACKGROUND</vt:lpstr>
      <vt:lpstr>Generative AI Techniques </vt:lpstr>
      <vt:lpstr>PROBLEM STATEMENT</vt:lpstr>
      <vt:lpstr>PROBLEM OVERVIEW</vt:lpstr>
      <vt:lpstr>PowerPoint Presentation</vt:lpstr>
      <vt:lpstr>PowerPoint Presentation</vt:lpstr>
      <vt:lpstr>PowerPoint Presentation</vt:lpstr>
      <vt:lpstr>PowerPoint Presentation</vt:lpstr>
      <vt:lpstr>PowerPoint Presentation</vt:lpstr>
      <vt:lpstr>Advantages of Using Gen- AI for QR Code Generation </vt:lpstr>
      <vt:lpstr>Challenges and Considerations </vt:lpstr>
      <vt:lpstr>Future Prospects       and  Research Directions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QR-CODE GENERATION</dc:title>
  <dc:creator>Swetha P</dc:creator>
  <cp:lastModifiedBy>Swetha P</cp:lastModifiedBy>
  <cp:revision>6</cp:revision>
  <dcterms:created xsi:type="dcterms:W3CDTF">2024-04-01T16:18:18Z</dcterms:created>
  <dcterms:modified xsi:type="dcterms:W3CDTF">2024-05-11T03:52:49Z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